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F3F0ED"/>
    <a:srgbClr val="E1DAD2"/>
    <a:srgbClr val="FEFEFE"/>
    <a:srgbClr val="C1C9CD"/>
    <a:srgbClr val="7C96A3"/>
    <a:srgbClr val="FFFFFF"/>
    <a:srgbClr val="003374"/>
    <a:srgbClr val="3A5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1" d="100"/>
          <a:sy n="121" d="100"/>
        </p:scale>
        <p:origin x="-12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dinoYV\AppData\Local\Microsoft\Windows\INetCache\Content.Outlook\UIEWIXXL\&#1044;&#1086;&#1089;&#1090;&#1091;&#1087;&#1085;&#1110;%20&#1083;&#1110;&#1082;&#1080;%2008.02.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dinoYV\AppData\Local\Microsoft\Windows\INetCache\Content.Outlook\XGQEU6XE\&#1044;&#1086;&#1089;&#1090;&#1091;&#1087;&#1085;&#1110;%20&#1083;&#1110;&#1082;&#1080;%2002%2002%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3;&#1060;&#1054;&#1056;&#1052;&#1040;&#1062;&#1048;&#1071;\2018\&#1044;&#1086;&#1089;&#1090;&#1091;&#1087;&#1085;&#1110;%20&#1083;&#1110;&#1082;&#1080;\&#1090;&#1072;&#1073;&#1083;&#1080;&#1094;&#1080;\&#1050;&#1086;&#1087;&#1080;&#1103;%20&#1044;&#1086;&#1089;&#1090;&#1091;&#1087;&#1085;&#1110;%20&#1083;&#1110;&#1082;&#1080;%2002%2002%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dinoYV\AppData\Local\Microsoft\Windows\INetCache\Content.Outlook\XGQEU6XE\&#1044;&#1086;&#1089;&#1090;&#1091;&#1087;&#1085;&#1110;%20&#1083;&#1110;&#1082;&#1080;%2002%2002%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dinoYV\AppData\Local\Microsoft\Windows\INetCache\Content.Outlook\XGQEU6XE\&#1044;&#1086;&#1089;&#1090;&#1091;&#1087;&#1085;&#1110;%20&#1083;&#1110;&#1082;&#1080;%2002%2002%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dinoYV\AppData\Local\Microsoft\Windows\INetCache\Content.Outlook\UIEWIXXL\&#1044;&#1086;&#1089;&#1090;&#1091;&#1087;&#1085;&#1110;%20&#1083;&#1110;&#1082;&#1080;%2021.02.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dinoYV\AppData\Local\Microsoft\Windows\INetCache\Content.Outlook\UIEWIXXL\&#1044;&#1086;&#1089;&#1090;&#1091;&#1087;&#1085;&#1110;%20&#1083;&#1110;&#1082;&#1080;%2021.02.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'[Доступні ліки 08.02.18.xlsx]Доступні ліки (3)'!$B$2</c:f>
              <c:strCache>
                <c:ptCount val="1"/>
                <c:pt idx="0">
                  <c:v>Сума часткового відшкодування вартості лікарських засобів суб'єктів господорювання, грн за весь період дії УП з наростаючим підсумком (з 01.01.2018 р) (два рази на місяць: 15 числа поточного місяця, та першого робочого дня наступного місяця до 15 -00)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'[Доступні ліки 08.02.18.xlsx]Доступні ліки (3)'!$A$3:$A$41</c:f>
              <c:strCache>
                <c:ptCount val="38"/>
                <c:pt idx="0">
                  <c:v>Ясинуватський районний ЦПМСД</c:v>
                </c:pt>
                <c:pt idx="1">
                  <c:v>Костянтинівський  ЦПМСД</c:v>
                </c:pt>
                <c:pt idx="2">
                  <c:v>Торецький ЦПМСД</c:v>
                </c:pt>
                <c:pt idx="3">
                  <c:v>Авдіївська лінійна поліклініка</c:v>
                </c:pt>
                <c:pt idx="4">
                  <c:v>Покровський районний ЦПМСД</c:v>
                </c:pt>
                <c:pt idx="5">
                  <c:v>Новогродівський ЦПМСД</c:v>
                </c:pt>
                <c:pt idx="6">
                  <c:v>Нікольський районний ЦПМСД</c:v>
                </c:pt>
                <c:pt idx="7">
                  <c:v>Мангушський районний ЦПМСД</c:v>
                </c:pt>
                <c:pt idx="8">
                  <c:v>Слов'янський районний ЦПМСД</c:v>
                </c:pt>
                <c:pt idx="9">
                  <c:v>Покровський ЦПМСД</c:v>
                </c:pt>
                <c:pt idx="10">
                  <c:v>Краматорський ЦПМСД № 2</c:v>
                </c:pt>
                <c:pt idx="11">
                  <c:v>Селидівський ЦПМСД</c:v>
                </c:pt>
                <c:pt idx="12">
                  <c:v>Вугледарський ЦПМСД</c:v>
                </c:pt>
                <c:pt idx="13">
                  <c:v>Бахмутський ЦПМСД</c:v>
                </c:pt>
                <c:pt idx="14">
                  <c:v>Краматорський ЦПМСД № 1</c:v>
                </c:pt>
                <c:pt idx="15">
                  <c:v>Слов’янська ЦПМСД</c:v>
                </c:pt>
                <c:pt idx="16">
                  <c:v>Мар'їнський районий ЦПМСД</c:v>
                </c:pt>
                <c:pt idx="17">
                  <c:v>Лиманський ЦПМСД </c:v>
                </c:pt>
                <c:pt idx="18">
                  <c:v>Добропільський ЦПМСД</c:v>
                </c:pt>
                <c:pt idx="19">
                  <c:v>Краматорськ</c:v>
                </c:pt>
                <c:pt idx="20">
                  <c:v>Авдіївський ЦПМСД</c:v>
                </c:pt>
                <c:pt idx="21">
                  <c:v>Авдіївка</c:v>
                </c:pt>
                <c:pt idx="22">
                  <c:v>Мирноградський ЦПМСД</c:v>
                </c:pt>
                <c:pt idx="23">
                  <c:v>Дружківський ЦПМСД</c:v>
                </c:pt>
                <c:pt idx="24">
                  <c:v>Маріупольський ЦПМСД № 1</c:v>
                </c:pt>
                <c:pt idx="25">
                  <c:v>Маріупольський ЦПМСД № 2</c:v>
                </c:pt>
                <c:pt idx="26">
                  <c:v>Маріупольський ЦПМСД № 3</c:v>
                </c:pt>
                <c:pt idx="27">
                  <c:v>Маріупольський ЦПМСД № 4</c:v>
                </c:pt>
                <c:pt idx="28">
                  <c:v>Маріупольський ЦПМСД № 5</c:v>
                </c:pt>
                <c:pt idx="29">
                  <c:v>Маріупольський ЦПМСД № 6</c:v>
                </c:pt>
                <c:pt idx="30">
                  <c:v>Маріуполь</c:v>
                </c:pt>
                <c:pt idx="31">
                  <c:v>Бахмутський районний ЦПМСД</c:v>
                </c:pt>
                <c:pt idx="32">
                  <c:v>В-Новосілківський районний ЦПМСД</c:v>
                </c:pt>
                <c:pt idx="33">
                  <c:v>Волноваський районний ЦПМСД</c:v>
                </c:pt>
                <c:pt idx="34">
                  <c:v>Добропільський районний ЦПМСД</c:v>
                </c:pt>
                <c:pt idx="35">
                  <c:v>Костянтинівський районний ЦПМСД</c:v>
                </c:pt>
                <c:pt idx="36">
                  <c:v>Олександрівський районний ЦПМСД</c:v>
                </c:pt>
                <c:pt idx="37">
                  <c:v>Соледарська громада ЦПМСД</c:v>
                </c:pt>
              </c:strCache>
            </c:strRef>
          </c:cat>
          <c:val>
            <c:numRef>
              <c:f>'[Доступні ліки 08.02.18.xlsx]Доступні ліки (3)'!$B$3:$B$41</c:f>
              <c:numCache>
                <c:formatCode>#,##0_ ;\-#,##0\ </c:formatCode>
                <c:ptCount val="38"/>
                <c:pt idx="0">
                  <c:v>1227.8900000000001</c:v>
                </c:pt>
                <c:pt idx="1">
                  <c:v>3179.99</c:v>
                </c:pt>
                <c:pt idx="2">
                  <c:v>4224.08</c:v>
                </c:pt>
                <c:pt idx="3">
                  <c:v>7740.18</c:v>
                </c:pt>
                <c:pt idx="4">
                  <c:v>10675.2</c:v>
                </c:pt>
                <c:pt idx="5">
                  <c:v>11886.43</c:v>
                </c:pt>
                <c:pt idx="6">
                  <c:v>15218.77</c:v>
                </c:pt>
                <c:pt idx="7">
                  <c:v>15934.38</c:v>
                </c:pt>
                <c:pt idx="8">
                  <c:v>22810.86</c:v>
                </c:pt>
                <c:pt idx="9">
                  <c:v>24783</c:v>
                </c:pt>
                <c:pt idx="10">
                  <c:v>26034.3</c:v>
                </c:pt>
                <c:pt idx="11">
                  <c:v>32147.59</c:v>
                </c:pt>
                <c:pt idx="12">
                  <c:v>35014.67</c:v>
                </c:pt>
                <c:pt idx="13">
                  <c:v>41889.660000000003</c:v>
                </c:pt>
                <c:pt idx="14">
                  <c:v>42510.58</c:v>
                </c:pt>
                <c:pt idx="15">
                  <c:v>46123.87</c:v>
                </c:pt>
                <c:pt idx="16">
                  <c:v>47315.76</c:v>
                </c:pt>
                <c:pt idx="17">
                  <c:v>48513.08</c:v>
                </c:pt>
                <c:pt idx="18">
                  <c:v>67011.94</c:v>
                </c:pt>
                <c:pt idx="19">
                  <c:v>68544.88</c:v>
                </c:pt>
                <c:pt idx="20">
                  <c:v>72602</c:v>
                </c:pt>
                <c:pt idx="21">
                  <c:v>80342.179999999993</c:v>
                </c:pt>
                <c:pt idx="22">
                  <c:v>85946.19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947200"/>
        <c:axId val="72948736"/>
      </c:barChart>
      <c:catAx>
        <c:axId val="72947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Arial Black" panose="020B0A04020102020204" pitchFamily="34" charset="0"/>
              </a:defRPr>
            </a:pPr>
            <a:endParaRPr lang="uk-UA"/>
          </a:p>
        </c:txPr>
        <c:crossAx val="72948736"/>
        <c:crosses val="autoZero"/>
        <c:auto val="1"/>
        <c:lblAlgn val="ctr"/>
        <c:lblOffset val="100"/>
        <c:noMultiLvlLbl val="0"/>
      </c:catAx>
      <c:valAx>
        <c:axId val="72948736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_ ;\-#,##0\ " sourceLinked="1"/>
        <c:majorTickMark val="out"/>
        <c:minorTickMark val="none"/>
        <c:tickLblPos val="nextTo"/>
        <c:crossAx val="72947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'[Доступні ліки 02 02 18.xlsx]Доступні ліки (3)'!$B$2</c:f>
              <c:strCache>
                <c:ptCount val="1"/>
                <c:pt idx="0">
                  <c:v>Кількість аптек, залучених до виконання програми 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'[Доступні ліки 02 02 18.xlsx]Доступні ліки (3)'!$A$3:$A$40</c:f>
              <c:strCache>
                <c:ptCount val="38"/>
                <c:pt idx="0">
                  <c:v>Авдіївський ЦПМСД</c:v>
                </c:pt>
                <c:pt idx="1">
                  <c:v>Авдіївська лінійна поліклініка</c:v>
                </c:pt>
                <c:pt idx="2">
                  <c:v>Добропільський районний ЦПМСД</c:v>
                </c:pt>
                <c:pt idx="3">
                  <c:v>Олександрівський районний ЦПМСД</c:v>
                </c:pt>
                <c:pt idx="4">
                  <c:v>Авдіївка</c:v>
                </c:pt>
                <c:pt idx="5">
                  <c:v>Вугледарський ЦПМСД</c:v>
                </c:pt>
                <c:pt idx="6">
                  <c:v>Ясинуватський районний ЦПМСД</c:v>
                </c:pt>
                <c:pt idx="7">
                  <c:v>Дружківський ЦПМСД</c:v>
                </c:pt>
                <c:pt idx="8">
                  <c:v>Костянтинівський районний ЦПМСД</c:v>
                </c:pt>
                <c:pt idx="9">
                  <c:v>Мангушський районний ЦПМСД</c:v>
                </c:pt>
                <c:pt idx="10">
                  <c:v>Маріупольський ЦПМСД № 6</c:v>
                </c:pt>
                <c:pt idx="11">
                  <c:v>Новогродівський ЦПМСД</c:v>
                </c:pt>
                <c:pt idx="12">
                  <c:v>Соледарська громада ЦПМСД</c:v>
                </c:pt>
                <c:pt idx="13">
                  <c:v>Слов'янський районний ЦПМСД</c:v>
                </c:pt>
                <c:pt idx="14">
                  <c:v>Костянтинівський  ЦПМСД</c:v>
                </c:pt>
                <c:pt idx="15">
                  <c:v>Нікольський районний ЦПМСД</c:v>
                </c:pt>
                <c:pt idx="16">
                  <c:v>Покровський районний ЦПМСД</c:v>
                </c:pt>
                <c:pt idx="17">
                  <c:v>Селидівський ЦПМСД</c:v>
                </c:pt>
                <c:pt idx="18">
                  <c:v>Мар'їнський районий ЦПМСД</c:v>
                </c:pt>
                <c:pt idx="19">
                  <c:v>Маріупольський ЦПМСД № 3</c:v>
                </c:pt>
                <c:pt idx="20">
                  <c:v>Волноваський районний ЦПМСД</c:v>
                </c:pt>
                <c:pt idx="21">
                  <c:v>Бахмутський ЦПМСД</c:v>
                </c:pt>
                <c:pt idx="22">
                  <c:v>Добропільський ЦПМСД</c:v>
                </c:pt>
                <c:pt idx="23">
                  <c:v>Краматорський ЦПМСД № 2</c:v>
                </c:pt>
                <c:pt idx="24">
                  <c:v>Лиманський ЦПМСД </c:v>
                </c:pt>
                <c:pt idx="25">
                  <c:v>Торецький ЦПМСД</c:v>
                </c:pt>
                <c:pt idx="26">
                  <c:v>Маріупольський ЦПМСД № 2</c:v>
                </c:pt>
                <c:pt idx="27">
                  <c:v>Краматорський ЦПМСД № 1</c:v>
                </c:pt>
                <c:pt idx="28">
                  <c:v>Слов’янська ЦПМСД</c:v>
                </c:pt>
                <c:pt idx="29">
                  <c:v>Бахмутський районний ЦПМСД</c:v>
                </c:pt>
                <c:pt idx="30">
                  <c:v>Маріупольський ЦПМСД № 4</c:v>
                </c:pt>
                <c:pt idx="31">
                  <c:v>Краматорськ</c:v>
                </c:pt>
                <c:pt idx="32">
                  <c:v>Маріуполь</c:v>
                </c:pt>
                <c:pt idx="33">
                  <c:v>Область</c:v>
                </c:pt>
                <c:pt idx="34">
                  <c:v>Маріупольський ЦПМСД № 1</c:v>
                </c:pt>
                <c:pt idx="35">
                  <c:v>Маріупольський ЦПМСД № 5</c:v>
                </c:pt>
                <c:pt idx="36">
                  <c:v>Мирноградський ЦПМСД</c:v>
                </c:pt>
                <c:pt idx="37">
                  <c:v>Покровський ЦПМСД</c:v>
                </c:pt>
              </c:strCache>
            </c:strRef>
          </c:cat>
          <c:val>
            <c:numRef>
              <c:f>'[Доступні ліки 02 02 18.xlsx]Доступні ліки (3)'!$B$3:$B$40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9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11</c:v>
                </c:pt>
                <c:pt idx="25">
                  <c:v>11</c:v>
                </c:pt>
                <c:pt idx="26">
                  <c:v>12</c:v>
                </c:pt>
                <c:pt idx="27">
                  <c:v>13</c:v>
                </c:pt>
                <c:pt idx="28">
                  <c:v>13</c:v>
                </c:pt>
                <c:pt idx="29">
                  <c:v>14</c:v>
                </c:pt>
                <c:pt idx="30">
                  <c:v>17</c:v>
                </c:pt>
                <c:pt idx="31">
                  <c:v>24</c:v>
                </c:pt>
                <c:pt idx="32">
                  <c:v>42</c:v>
                </c:pt>
                <c:pt idx="33" formatCode="0">
                  <c:v>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3175808"/>
        <c:axId val="73178112"/>
        <c:axId val="0"/>
      </c:bar3DChart>
      <c:catAx>
        <c:axId val="73175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73178112"/>
        <c:crosses val="autoZero"/>
        <c:auto val="1"/>
        <c:lblAlgn val="ctr"/>
        <c:lblOffset val="100"/>
        <c:noMultiLvlLbl val="0"/>
      </c:catAx>
      <c:valAx>
        <c:axId val="7317811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73175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'Доступні ліки (7)'!$B$2</c:f>
              <c:strCache>
                <c:ptCount val="1"/>
                <c:pt idx="0">
                  <c:v>Сума затверджених коштів на 2017 рік, тис. грн (після повного заповнення
 буде заблоковано для змін! всі зміни з дозволу Півненко О.А.)</c:v>
                </c:pt>
              </c:strCache>
            </c:strRef>
          </c:tx>
          <c:invertIfNegative val="0"/>
          <c:cat>
            <c:strRef>
              <c:f>'Доступні ліки (7)'!$A$3:$A$41</c:f>
              <c:strCache>
                <c:ptCount val="39"/>
                <c:pt idx="0">
                  <c:v>Дружківський ЦПМСД</c:v>
                </c:pt>
                <c:pt idx="1">
                  <c:v>Маріупольський ЦПМСД № 1</c:v>
                </c:pt>
                <c:pt idx="2">
                  <c:v>Маріупольський ЦПМСД № 2</c:v>
                </c:pt>
                <c:pt idx="3">
                  <c:v>Маріупольський ЦПМСД № 3</c:v>
                </c:pt>
                <c:pt idx="4">
                  <c:v>Маріупольський ЦПМСД № 4</c:v>
                </c:pt>
                <c:pt idx="5">
                  <c:v>Маріупольський ЦПМСД № 5</c:v>
                </c:pt>
                <c:pt idx="6">
                  <c:v>Маріупольський ЦПМСД № 6</c:v>
                </c:pt>
                <c:pt idx="7">
                  <c:v>Маріуполь</c:v>
                </c:pt>
                <c:pt idx="8">
                  <c:v>Бахмутський районний ЦПМСД</c:v>
                </c:pt>
                <c:pt idx="9">
                  <c:v>В-Новосілківський районний ЦПМСД</c:v>
                </c:pt>
                <c:pt idx="10">
                  <c:v>Волноваський районний ЦПМСД</c:v>
                </c:pt>
                <c:pt idx="11">
                  <c:v>Добропільський районний ЦПМСД</c:v>
                </c:pt>
                <c:pt idx="12">
                  <c:v>Костянтинівський районний ЦПМСД</c:v>
                </c:pt>
                <c:pt idx="13">
                  <c:v>Олександрівський районний ЦПМСД</c:v>
                </c:pt>
                <c:pt idx="14">
                  <c:v>Соледарська громада ЦПМСД</c:v>
                </c:pt>
                <c:pt idx="15">
                  <c:v>Костянтинівський  ЦПМСД</c:v>
                </c:pt>
                <c:pt idx="16">
                  <c:v>Торецький ЦПМСД</c:v>
                </c:pt>
                <c:pt idx="17">
                  <c:v>Ясинуватський районний ЦПМСД</c:v>
                </c:pt>
                <c:pt idx="18">
                  <c:v>Покровський ЦПМСД</c:v>
                </c:pt>
                <c:pt idx="19">
                  <c:v>Покровський районний ЦПМСД</c:v>
                </c:pt>
                <c:pt idx="20">
                  <c:v>Бахмутський ЦПМСД</c:v>
                </c:pt>
                <c:pt idx="21">
                  <c:v>Область</c:v>
                </c:pt>
                <c:pt idx="22">
                  <c:v>Слов’янська ЦПМСД</c:v>
                </c:pt>
                <c:pt idx="23">
                  <c:v>Слов'янський районний ЦПМСД</c:v>
                </c:pt>
                <c:pt idx="24">
                  <c:v>Селидівський ЦПМСД</c:v>
                </c:pt>
                <c:pt idx="25">
                  <c:v>Нікольський районний ЦПМСД</c:v>
                </c:pt>
                <c:pt idx="26">
                  <c:v>Краматорський ЦПМСД № 2</c:v>
                </c:pt>
                <c:pt idx="27">
                  <c:v>Мар'їнський районий ЦПМСД</c:v>
                </c:pt>
                <c:pt idx="28">
                  <c:v>Краматорськ</c:v>
                </c:pt>
                <c:pt idx="29">
                  <c:v>Краматорський ЦПМСД № 1</c:v>
                </c:pt>
                <c:pt idx="30">
                  <c:v>Новогродівський ЦПМСД</c:v>
                </c:pt>
                <c:pt idx="31">
                  <c:v>Мангушський районний ЦПМСД</c:v>
                </c:pt>
                <c:pt idx="32">
                  <c:v>Добропільський ЦПМСД</c:v>
                </c:pt>
                <c:pt idx="33">
                  <c:v>Лиманський ЦПМСД </c:v>
                </c:pt>
                <c:pt idx="34">
                  <c:v>Вугледарський ЦПМСД</c:v>
                </c:pt>
                <c:pt idx="35">
                  <c:v>Мирноградський ЦПМСД</c:v>
                </c:pt>
                <c:pt idx="36">
                  <c:v>Авдіївська лінійна поліклініка</c:v>
                </c:pt>
                <c:pt idx="37">
                  <c:v>Авдіївка</c:v>
                </c:pt>
                <c:pt idx="38">
                  <c:v>Авдіївський ЦПМСД</c:v>
                </c:pt>
              </c:strCache>
            </c:strRef>
          </c:cat>
          <c:val>
            <c:numRef>
              <c:f>'Доступні ліки (7)'!$B$3:$B$41</c:f>
            </c:numRef>
          </c:val>
          <c:shape val="box"/>
        </c:ser>
        <c:ser>
          <c:idx val="1"/>
          <c:order val="1"/>
          <c:tx>
            <c:strRef>
              <c:f>'Доступні ліки (7)'!$C$2</c:f>
              <c:strCache>
                <c:ptCount val="1"/>
                <c:pt idx="0">
                  <c:v>Сума часткового відшкодування вартості лікарських засобів суб'єктів господорювання, грн за весь період дії УП з наростаючим підсумком (з 01.01.2018 р) (два рази на місяць: 15 числа поточного місяця, та першого робочого дня наступного місяця до 15 -00)</c:v>
                </c:pt>
              </c:strCache>
            </c:strRef>
          </c:tx>
          <c:invertIfNegative val="0"/>
          <c:cat>
            <c:strRef>
              <c:f>'Доступні ліки (7)'!$A$3:$A$41</c:f>
              <c:strCache>
                <c:ptCount val="39"/>
                <c:pt idx="0">
                  <c:v>Дружківський ЦПМСД</c:v>
                </c:pt>
                <c:pt idx="1">
                  <c:v>Маріупольський ЦПМСД № 1</c:v>
                </c:pt>
                <c:pt idx="2">
                  <c:v>Маріупольський ЦПМСД № 2</c:v>
                </c:pt>
                <c:pt idx="3">
                  <c:v>Маріупольський ЦПМСД № 3</c:v>
                </c:pt>
                <c:pt idx="4">
                  <c:v>Маріупольський ЦПМСД № 4</c:v>
                </c:pt>
                <c:pt idx="5">
                  <c:v>Маріупольський ЦПМСД № 5</c:v>
                </c:pt>
                <c:pt idx="6">
                  <c:v>Маріупольський ЦПМСД № 6</c:v>
                </c:pt>
                <c:pt idx="7">
                  <c:v>Маріуполь</c:v>
                </c:pt>
                <c:pt idx="8">
                  <c:v>Бахмутський районний ЦПМСД</c:v>
                </c:pt>
                <c:pt idx="9">
                  <c:v>В-Новосілківський районний ЦПМСД</c:v>
                </c:pt>
                <c:pt idx="10">
                  <c:v>Волноваський районний ЦПМСД</c:v>
                </c:pt>
                <c:pt idx="11">
                  <c:v>Добропільський районний ЦПМСД</c:v>
                </c:pt>
                <c:pt idx="12">
                  <c:v>Костянтинівський районний ЦПМСД</c:v>
                </c:pt>
                <c:pt idx="13">
                  <c:v>Олександрівський районний ЦПМСД</c:v>
                </c:pt>
                <c:pt idx="14">
                  <c:v>Соледарська громада ЦПМСД</c:v>
                </c:pt>
                <c:pt idx="15">
                  <c:v>Костянтинівський  ЦПМСД</c:v>
                </c:pt>
                <c:pt idx="16">
                  <c:v>Торецький ЦПМСД</c:v>
                </c:pt>
                <c:pt idx="17">
                  <c:v>Ясинуватський районний ЦПМСД</c:v>
                </c:pt>
                <c:pt idx="18">
                  <c:v>Покровський ЦПМСД</c:v>
                </c:pt>
                <c:pt idx="19">
                  <c:v>Покровський районний ЦПМСД</c:v>
                </c:pt>
                <c:pt idx="20">
                  <c:v>Бахмутський ЦПМСД</c:v>
                </c:pt>
                <c:pt idx="21">
                  <c:v>Область</c:v>
                </c:pt>
                <c:pt idx="22">
                  <c:v>Слов’янська ЦПМСД</c:v>
                </c:pt>
                <c:pt idx="23">
                  <c:v>Слов'янський районний ЦПМСД</c:v>
                </c:pt>
                <c:pt idx="24">
                  <c:v>Селидівський ЦПМСД</c:v>
                </c:pt>
                <c:pt idx="25">
                  <c:v>Нікольський районний ЦПМСД</c:v>
                </c:pt>
                <c:pt idx="26">
                  <c:v>Краматорський ЦПМСД № 2</c:v>
                </c:pt>
                <c:pt idx="27">
                  <c:v>Мар'їнський районий ЦПМСД</c:v>
                </c:pt>
                <c:pt idx="28">
                  <c:v>Краматорськ</c:v>
                </c:pt>
                <c:pt idx="29">
                  <c:v>Краматорський ЦПМСД № 1</c:v>
                </c:pt>
                <c:pt idx="30">
                  <c:v>Новогродівський ЦПМСД</c:v>
                </c:pt>
                <c:pt idx="31">
                  <c:v>Мангушський районний ЦПМСД</c:v>
                </c:pt>
                <c:pt idx="32">
                  <c:v>Добропільський ЦПМСД</c:v>
                </c:pt>
                <c:pt idx="33">
                  <c:v>Лиманський ЦПМСД </c:v>
                </c:pt>
                <c:pt idx="34">
                  <c:v>Вугледарський ЦПМСД</c:v>
                </c:pt>
                <c:pt idx="35">
                  <c:v>Мирноградський ЦПМСД</c:v>
                </c:pt>
                <c:pt idx="36">
                  <c:v>Авдіївська лінійна поліклініка</c:v>
                </c:pt>
                <c:pt idx="37">
                  <c:v>Авдіївка</c:v>
                </c:pt>
                <c:pt idx="38">
                  <c:v>Авдіївський ЦПМСД</c:v>
                </c:pt>
              </c:strCache>
            </c:strRef>
          </c:cat>
          <c:val>
            <c:numRef>
              <c:f>'Доступні ліки (7)'!$C$3:$C$41</c:f>
            </c:numRef>
          </c:val>
          <c:shape val="box"/>
        </c:ser>
        <c:ser>
          <c:idx val="2"/>
          <c:order val="2"/>
          <c:tx>
            <c:strRef>
              <c:f>'Доступні ліки (7)'!$D$2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'Доступні ліки (7)'!$A$3:$A$41</c:f>
              <c:strCache>
                <c:ptCount val="39"/>
                <c:pt idx="0">
                  <c:v>Дружківський ЦПМСД</c:v>
                </c:pt>
                <c:pt idx="1">
                  <c:v>Маріупольський ЦПМСД № 1</c:v>
                </c:pt>
                <c:pt idx="2">
                  <c:v>Маріупольський ЦПМСД № 2</c:v>
                </c:pt>
                <c:pt idx="3">
                  <c:v>Маріупольський ЦПМСД № 3</c:v>
                </c:pt>
                <c:pt idx="4">
                  <c:v>Маріупольський ЦПМСД № 4</c:v>
                </c:pt>
                <c:pt idx="5">
                  <c:v>Маріупольський ЦПМСД № 5</c:v>
                </c:pt>
                <c:pt idx="6">
                  <c:v>Маріупольський ЦПМСД № 6</c:v>
                </c:pt>
                <c:pt idx="7">
                  <c:v>Маріуполь</c:v>
                </c:pt>
                <c:pt idx="8">
                  <c:v>Бахмутський районний ЦПМСД</c:v>
                </c:pt>
                <c:pt idx="9">
                  <c:v>В-Новосілківський районний ЦПМСД</c:v>
                </c:pt>
                <c:pt idx="10">
                  <c:v>Волноваський районний ЦПМСД</c:v>
                </c:pt>
                <c:pt idx="11">
                  <c:v>Добропільський районний ЦПМСД</c:v>
                </c:pt>
                <c:pt idx="12">
                  <c:v>Костянтинівський районний ЦПМСД</c:v>
                </c:pt>
                <c:pt idx="13">
                  <c:v>Олександрівський районний ЦПМСД</c:v>
                </c:pt>
                <c:pt idx="14">
                  <c:v>Соледарська громада ЦПМСД</c:v>
                </c:pt>
                <c:pt idx="15">
                  <c:v>Костянтинівський  ЦПМСД</c:v>
                </c:pt>
                <c:pt idx="16">
                  <c:v>Торецький ЦПМСД</c:v>
                </c:pt>
                <c:pt idx="17">
                  <c:v>Ясинуватський районний ЦПМСД</c:v>
                </c:pt>
                <c:pt idx="18">
                  <c:v>Покровський ЦПМСД</c:v>
                </c:pt>
                <c:pt idx="19">
                  <c:v>Покровський районний ЦПМСД</c:v>
                </c:pt>
                <c:pt idx="20">
                  <c:v>Бахмутський ЦПМСД</c:v>
                </c:pt>
                <c:pt idx="21">
                  <c:v>Область</c:v>
                </c:pt>
                <c:pt idx="22">
                  <c:v>Слов’янська ЦПМСД</c:v>
                </c:pt>
                <c:pt idx="23">
                  <c:v>Слов'янський районний ЦПМСД</c:v>
                </c:pt>
                <c:pt idx="24">
                  <c:v>Селидівський ЦПМСД</c:v>
                </c:pt>
                <c:pt idx="25">
                  <c:v>Нікольський районний ЦПМСД</c:v>
                </c:pt>
                <c:pt idx="26">
                  <c:v>Краматорський ЦПМСД № 2</c:v>
                </c:pt>
                <c:pt idx="27">
                  <c:v>Мар'їнський районий ЦПМСД</c:v>
                </c:pt>
                <c:pt idx="28">
                  <c:v>Краматорськ</c:v>
                </c:pt>
                <c:pt idx="29">
                  <c:v>Краматорський ЦПМСД № 1</c:v>
                </c:pt>
                <c:pt idx="30">
                  <c:v>Новогродівський ЦПМСД</c:v>
                </c:pt>
                <c:pt idx="31">
                  <c:v>Мангушський районний ЦПМСД</c:v>
                </c:pt>
                <c:pt idx="32">
                  <c:v>Добропільський ЦПМСД</c:v>
                </c:pt>
                <c:pt idx="33">
                  <c:v>Лиманський ЦПМСД </c:v>
                </c:pt>
                <c:pt idx="34">
                  <c:v>Вугледарський ЦПМСД</c:v>
                </c:pt>
                <c:pt idx="35">
                  <c:v>Мирноградський ЦПМСД</c:v>
                </c:pt>
                <c:pt idx="36">
                  <c:v>Авдіївська лінійна поліклініка</c:v>
                </c:pt>
                <c:pt idx="37">
                  <c:v>Авдіївка</c:v>
                </c:pt>
                <c:pt idx="38">
                  <c:v>Авдіївський ЦПМСД</c:v>
                </c:pt>
              </c:strCache>
            </c:strRef>
          </c:cat>
          <c:val>
            <c:numRef>
              <c:f>'Доступні ліки (7)'!$D$3:$D$41</c:f>
              <c:numCache>
                <c:formatCode>0.0</c:formatCode>
                <c:ptCount val="3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0.17995529398449436</c:v>
                </c:pt>
                <c:pt idx="16">
                  <c:v>0.19670671509732701</c:v>
                </c:pt>
                <c:pt idx="17">
                  <c:v>0.35663374963694455</c:v>
                </c:pt>
                <c:pt idx="18">
                  <c:v>1.1630842875915148</c:v>
                </c:pt>
                <c:pt idx="19">
                  <c:v>1.2150239016617346</c:v>
                </c:pt>
                <c:pt idx="20">
                  <c:v>1.2625353386178007</c:v>
                </c:pt>
                <c:pt idx="21">
                  <c:v>1.3152221503438919</c:v>
                </c:pt>
                <c:pt idx="22">
                  <c:v>1.3704094244882195</c:v>
                </c:pt>
                <c:pt idx="23">
                  <c:v>1.5662496566877231</c:v>
                </c:pt>
                <c:pt idx="24">
                  <c:v>1.8829491009195807</c:v>
                </c:pt>
                <c:pt idx="25">
                  <c:v>2.1380682776060693</c:v>
                </c:pt>
                <c:pt idx="26">
                  <c:v>2.2221150563332195</c:v>
                </c:pt>
                <c:pt idx="27">
                  <c:v>2.2556018496448491</c:v>
                </c:pt>
                <c:pt idx="28">
                  <c:v>2.3077530132651001</c:v>
                </c:pt>
                <c:pt idx="29">
                  <c:v>2.3635371955965749</c:v>
                </c:pt>
                <c:pt idx="30">
                  <c:v>2.8525149988000962</c:v>
                </c:pt>
                <c:pt idx="31">
                  <c:v>3.0374342356080826</c:v>
                </c:pt>
                <c:pt idx="32">
                  <c:v>3.7575384097790736</c:v>
                </c:pt>
                <c:pt idx="33">
                  <c:v>5.0397963847911909</c:v>
                </c:pt>
                <c:pt idx="34">
                  <c:v>7.2239880338353624</c:v>
                </c:pt>
                <c:pt idx="35">
                  <c:v>7.4586644103098152</c:v>
                </c:pt>
                <c:pt idx="36">
                  <c:v>8.0626874999999991</c:v>
                </c:pt>
                <c:pt idx="37">
                  <c:v>8.3032430756510944</c:v>
                </c:pt>
                <c:pt idx="38">
                  <c:v>8.329738412115649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006208"/>
        <c:axId val="180933376"/>
        <c:axId val="0"/>
      </c:bar3DChart>
      <c:catAx>
        <c:axId val="45006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uk-UA"/>
          </a:p>
        </c:txPr>
        <c:crossAx val="180933376"/>
        <c:crosses val="autoZero"/>
        <c:auto val="1"/>
        <c:lblAlgn val="ctr"/>
        <c:lblOffset val="100"/>
        <c:noMultiLvlLbl val="0"/>
      </c:catAx>
      <c:valAx>
        <c:axId val="180933376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45006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'[Доступні ліки 02 02 18.xlsx]Доступні ліки (5)'!$B$2</c:f>
              <c:strCache>
                <c:ptCount val="1"/>
                <c:pt idx="0">
                  <c:v>Кількість аптек, залучених до виконання програми (щоп'ятниці до 13-00)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(5)'!$B$3:$B$40</c:f>
            </c:numRef>
          </c:val>
          <c:shape val="box"/>
        </c:ser>
        <c:ser>
          <c:idx val="1"/>
          <c:order val="1"/>
          <c:tx>
            <c:strRef>
              <c:f>'[Доступні ліки 02 02 18.xlsx]Доступні ліки (5)'!$C$2</c:f>
              <c:strCache>
                <c:ptCount val="1"/>
                <c:pt idx="0">
                  <c:v>Сума затверджених коштів на 2017 рік, тис. грн (після повного заповнення
 буде заблоковано для змін! всі зміни з дозволу Півненко О.А.)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(5)'!$C$3:$C$40</c:f>
            </c:numRef>
          </c:val>
          <c:shape val="box"/>
        </c:ser>
        <c:ser>
          <c:idx val="2"/>
          <c:order val="2"/>
          <c:tx>
            <c:strRef>
              <c:f>'[Доступні ліки 02 02 18.xlsx]Доступні ліки (5)'!$D$2</c:f>
              <c:strCache>
                <c:ptCount val="1"/>
                <c:pt idx="0">
                  <c:v>Отримано коштів з початку дії Урядової програми тис. грн.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(5)'!$D$3:$D$40</c:f>
            </c:numRef>
          </c:val>
          <c:shape val="box"/>
        </c:ser>
        <c:ser>
          <c:idx val="3"/>
          <c:order val="3"/>
          <c:tx>
            <c:strRef>
              <c:f>'[Доступні ліки 02 02 18.xlsx]Доступні ліки (5)'!$E$2</c:f>
              <c:strCache>
                <c:ptCount val="1"/>
                <c:pt idx="0">
                  <c:v>Затверджений ліміт коштів на поточний місяць в тис. грн.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(5)'!$E$3:$E$40</c:f>
            </c:numRef>
          </c:val>
          <c:shape val="box"/>
        </c:ser>
        <c:ser>
          <c:idx val="4"/>
          <c:order val="4"/>
          <c:tx>
            <c:strRef>
              <c:f>'[Доступні ліки 02 02 18.xlsx]Доступні ліки (5)'!$F$2</c:f>
              <c:strCache>
                <c:ptCount val="1"/>
                <c:pt idx="0">
                  <c:v>Використано коштів за звітний місяць, тис. грн.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(5)'!$F$3:$F$40</c:f>
            </c:numRef>
          </c:val>
          <c:shape val="box"/>
        </c:ser>
        <c:ser>
          <c:idx val="5"/>
          <c:order val="5"/>
          <c:tx>
            <c:strRef>
              <c:f>'[Доступні ліки 02 02 18.xlsx]Доступні ліки (5)'!$G$2</c:f>
              <c:strCache>
                <c:ptCount val="1"/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(5)'!$G$3:$G$40</c:f>
            </c:numRef>
          </c:val>
          <c:shape val="box"/>
        </c:ser>
        <c:ser>
          <c:idx val="6"/>
          <c:order val="6"/>
          <c:tx>
            <c:strRef>
              <c:f>'[Доступні ліки 02 02 18.xlsx]Доступні ліки (5)'!$H$2</c:f>
              <c:strCache>
                <c:ptCount val="1"/>
                <c:pt idx="0">
                  <c:v>Сума часткового відшкодування вартості лікарських засобів суб'єктів господорювання, грн за весь період дії УП з наростаючим підсумком (з 01.01.2018 р) (два рази на місяць: 15 числа поточного місяця, та першого робочого дня наступного місяця до 15 -00)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(5)'!$H$3:$H$40</c:f>
            </c:numRef>
          </c:val>
          <c:shape val="box"/>
        </c:ser>
        <c:ser>
          <c:idx val="7"/>
          <c:order val="7"/>
          <c:tx>
            <c:strRef>
              <c:f>'[Доступні ліки 02 02 18.xlsx]Доступні ліки (5)'!$I$2</c:f>
              <c:strCache>
                <c:ptCount val="1"/>
                <c:pt idx="0">
                  <c:v>у тому числі: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(5)'!$I$3:$I$40</c:f>
            </c:numRef>
          </c:val>
          <c:shape val="box"/>
        </c:ser>
        <c:ser>
          <c:idx val="8"/>
          <c:order val="8"/>
          <c:tx>
            <c:strRef>
              <c:f>'[Доступні ліки 02 02 18.xlsx]Доступні ліки (5)'!$J$2</c:f>
              <c:strCache>
                <c:ptCount val="1"/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(5)'!$J$3:$J$40</c:f>
            </c:numRef>
          </c:val>
          <c:shape val="box"/>
        </c:ser>
        <c:ser>
          <c:idx val="9"/>
          <c:order val="9"/>
          <c:tx>
            <c:strRef>
              <c:f>'[Доступні ліки 02 02 18.xlsx]Доступні ліки (5)'!$K$2</c:f>
              <c:strCache>
                <c:ptCount val="1"/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(5)'!$K$3:$K$40</c:f>
            </c:numRef>
          </c:val>
          <c:shape val="box"/>
        </c:ser>
        <c:ser>
          <c:idx val="10"/>
          <c:order val="10"/>
          <c:tx>
            <c:strRef>
              <c:f>'[Доступні ліки 02 02 18.xlsx]Доступні ліки (5)'!$L$2</c:f>
              <c:strCache>
                <c:ptCount val="1"/>
                <c:pt idx="0">
                  <c:v>Кількість рецептів виписаних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(5)'!$L$3:$L$40</c:f>
              <c:numCache>
                <c:formatCode>_-* #,##0_р_._-;\-* #,##0_р_._-;_-* "-"_р_._-;_-@_-</c:formatCode>
                <c:ptCount val="34"/>
                <c:pt idx="0">
                  <c:v>3510</c:v>
                </c:pt>
                <c:pt idx="1">
                  <c:v>2977</c:v>
                </c:pt>
                <c:pt idx="2">
                  <c:v>2945</c:v>
                </c:pt>
                <c:pt idx="3">
                  <c:v>2774</c:v>
                </c:pt>
                <c:pt idx="4">
                  <c:v>2564</c:v>
                </c:pt>
                <c:pt idx="5">
                  <c:v>2519</c:v>
                </c:pt>
                <c:pt idx="6">
                  <c:v>1994</c:v>
                </c:pt>
                <c:pt idx="7">
                  <c:v>1874</c:v>
                </c:pt>
                <c:pt idx="8">
                  <c:v>1854</c:v>
                </c:pt>
                <c:pt idx="9">
                  <c:v>1753</c:v>
                </c:pt>
                <c:pt idx="10">
                  <c:v>1576</c:v>
                </c:pt>
                <c:pt idx="11">
                  <c:v>1424</c:v>
                </c:pt>
                <c:pt idx="12">
                  <c:v>1367</c:v>
                </c:pt>
                <c:pt idx="13">
                  <c:v>1102</c:v>
                </c:pt>
                <c:pt idx="14">
                  <c:v>1078</c:v>
                </c:pt>
                <c:pt idx="15">
                  <c:v>1027</c:v>
                </c:pt>
                <c:pt idx="16">
                  <c:v>931</c:v>
                </c:pt>
                <c:pt idx="17">
                  <c:v>895</c:v>
                </c:pt>
                <c:pt idx="18">
                  <c:v>728</c:v>
                </c:pt>
                <c:pt idx="19">
                  <c:v>713</c:v>
                </c:pt>
                <c:pt idx="20">
                  <c:v>652</c:v>
                </c:pt>
                <c:pt idx="21">
                  <c:v>645</c:v>
                </c:pt>
                <c:pt idx="22">
                  <c:v>508</c:v>
                </c:pt>
                <c:pt idx="23">
                  <c:v>387</c:v>
                </c:pt>
                <c:pt idx="24">
                  <c:v>317</c:v>
                </c:pt>
                <c:pt idx="25">
                  <c:v>290</c:v>
                </c:pt>
                <c:pt idx="26">
                  <c:v>267</c:v>
                </c:pt>
                <c:pt idx="27">
                  <c:v>267</c:v>
                </c:pt>
                <c:pt idx="28">
                  <c:v>210</c:v>
                </c:pt>
                <c:pt idx="29">
                  <c:v>171</c:v>
                </c:pt>
                <c:pt idx="30">
                  <c:v>142</c:v>
                </c:pt>
              </c:numCache>
            </c:numRef>
          </c:val>
        </c:ser>
        <c:ser>
          <c:idx val="11"/>
          <c:order val="11"/>
          <c:tx>
            <c:strRef>
              <c:f>'[Доступні ліки 02 02 18.xlsx]Доступні ліки (5)'!$M$2</c:f>
              <c:strCache>
                <c:ptCount val="1"/>
                <c:pt idx="0">
                  <c:v>у тому числі: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(5)'!$M$3:$M$40</c:f>
            </c:numRef>
          </c:val>
          <c:shape val="box"/>
        </c:ser>
        <c:ser>
          <c:idx val="12"/>
          <c:order val="12"/>
          <c:tx>
            <c:strRef>
              <c:f>'[Доступні ліки 02 02 18.xlsx]Доступні ліки (5)'!$N$2</c:f>
              <c:strCache>
                <c:ptCount val="1"/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(5)'!$N$3:$N$40</c:f>
            </c:numRef>
          </c:val>
          <c:shape val="box"/>
        </c:ser>
        <c:ser>
          <c:idx val="13"/>
          <c:order val="13"/>
          <c:tx>
            <c:strRef>
              <c:f>'[Доступні ліки 02 02 18.xlsx]Доступні ліки (5)'!$O$2</c:f>
              <c:strCache>
                <c:ptCount val="1"/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(5)'!$O$3:$O$40</c:f>
            </c:numRef>
          </c:val>
          <c:shape val="box"/>
        </c:ser>
        <c:ser>
          <c:idx val="14"/>
          <c:order val="14"/>
          <c:tx>
            <c:strRef>
              <c:f>'[Доступні ліки 02 02 18.xlsx]Доступні ліки (5)'!$P$2</c:f>
              <c:strCache>
                <c:ptCount val="1"/>
                <c:pt idx="0">
                  <c:v>Кількість рецептів, які передані аптечним закладам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(5)'!$P$3:$P$40</c:f>
              <c:numCache>
                <c:formatCode>_-* #,##0_р_._-;\-* #,##0_р_._-;_-* "-"_р_._-;_-@_-</c:formatCode>
                <c:ptCount val="34"/>
                <c:pt idx="0">
                  <c:v>2457</c:v>
                </c:pt>
                <c:pt idx="1">
                  <c:v>2084</c:v>
                </c:pt>
                <c:pt idx="2">
                  <c:v>2061</c:v>
                </c:pt>
                <c:pt idx="3">
                  <c:v>1310</c:v>
                </c:pt>
                <c:pt idx="5">
                  <c:v>1401</c:v>
                </c:pt>
                <c:pt idx="6">
                  <c:v>475</c:v>
                </c:pt>
                <c:pt idx="7">
                  <c:v>1189</c:v>
                </c:pt>
                <c:pt idx="8">
                  <c:v>781</c:v>
                </c:pt>
                <c:pt idx="9">
                  <c:v>1196</c:v>
                </c:pt>
                <c:pt idx="10">
                  <c:v>107</c:v>
                </c:pt>
                <c:pt idx="11">
                  <c:v>885</c:v>
                </c:pt>
                <c:pt idx="12">
                  <c:v>440</c:v>
                </c:pt>
                <c:pt idx="13">
                  <c:v>280</c:v>
                </c:pt>
                <c:pt idx="14">
                  <c:v>785</c:v>
                </c:pt>
                <c:pt idx="15">
                  <c:v>635</c:v>
                </c:pt>
                <c:pt idx="16">
                  <c:v>421</c:v>
                </c:pt>
                <c:pt idx="17">
                  <c:v>625</c:v>
                </c:pt>
                <c:pt idx="18">
                  <c:v>728</c:v>
                </c:pt>
                <c:pt idx="19">
                  <c:v>553</c:v>
                </c:pt>
                <c:pt idx="21">
                  <c:v>645</c:v>
                </c:pt>
                <c:pt idx="23">
                  <c:v>331</c:v>
                </c:pt>
                <c:pt idx="24">
                  <c:v>307</c:v>
                </c:pt>
                <c:pt idx="26">
                  <c:v>177</c:v>
                </c:pt>
                <c:pt idx="27">
                  <c:v>65</c:v>
                </c:pt>
                <c:pt idx="30">
                  <c:v>132</c:v>
                </c:pt>
              </c:numCache>
            </c:numRef>
          </c:val>
        </c:ser>
        <c:ser>
          <c:idx val="15"/>
          <c:order val="15"/>
          <c:tx>
            <c:strRef>
              <c:f>'[Доступні ліки 02 02 18.xlsx]Доступні ліки (5)'!$Q$2</c:f>
              <c:strCache>
                <c:ptCount val="1"/>
                <c:pt idx="0">
                  <c:v>у тому числі:</c:v>
                </c:pt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(5)'!$Q$3:$Q$40</c:f>
            </c:numRef>
          </c:val>
          <c:shape val="box"/>
        </c:ser>
        <c:ser>
          <c:idx val="16"/>
          <c:order val="16"/>
          <c:tx>
            <c:strRef>
              <c:f>'[Доступні ліки 02 02 18.xlsx]Доступні ліки (5)'!$R$2</c:f>
              <c:strCache>
                <c:ptCount val="1"/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(5)'!$R$3:$R$40</c:f>
            </c:numRef>
          </c:val>
          <c:shape val="box"/>
        </c:ser>
        <c:ser>
          <c:idx val="17"/>
          <c:order val="17"/>
          <c:tx>
            <c:strRef>
              <c:f>'[Доступні ліки 02 02 18.xlsx]Доступні ліки (5)'!$S$2</c:f>
              <c:strCache>
                <c:ptCount val="1"/>
              </c:strCache>
            </c:strRef>
          </c:tx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(5)'!$S$3:$S$40</c:f>
            </c:numRef>
          </c:val>
          <c:shape val="box"/>
        </c:ser>
        <c:ser>
          <c:idx val="18"/>
          <c:order val="18"/>
          <c:tx>
            <c:strRef>
              <c:f>'[Доступні ліки 02 02 18.xlsx]Доступні ліки (5)'!$T$2</c:f>
              <c:strCache>
                <c:ptCount val="1"/>
                <c:pt idx="0">
                  <c:v>Кількість рецептів, по яким здійснено часткове відшкодування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'[Доступні ліки 02 02 18.xlsx]Доступні ліки (5)'!$A$3:$A$40</c:f>
              <c:strCache>
                <c:ptCount val="34"/>
                <c:pt idx="0">
                  <c:v>Слов’янська ЦПМСД</c:v>
                </c:pt>
                <c:pt idx="1">
                  <c:v>Селидівський ЦПМСД</c:v>
                </c:pt>
                <c:pt idx="2">
                  <c:v>Краматорський ЦПМСД № 2</c:v>
                </c:pt>
                <c:pt idx="3">
                  <c:v>Мар'їнський районий ЦПМСД</c:v>
                </c:pt>
                <c:pt idx="4">
                  <c:v>Маріупольський ЦПМСД № 5</c:v>
                </c:pt>
                <c:pt idx="5">
                  <c:v>Добропільський ЦПМСД</c:v>
                </c:pt>
                <c:pt idx="6">
                  <c:v>Краматорський ЦПМСД № 1</c:v>
                </c:pt>
                <c:pt idx="7">
                  <c:v>Мирноградський ЦПМСД</c:v>
                </c:pt>
                <c:pt idx="8">
                  <c:v>Бахмутський ЦПМСД</c:v>
                </c:pt>
                <c:pt idx="9">
                  <c:v>Авдіївка</c:v>
                </c:pt>
                <c:pt idx="10">
                  <c:v>Торецький ЦПМСД</c:v>
                </c:pt>
                <c:pt idx="11">
                  <c:v>Лиманський ЦПМСД </c:v>
                </c:pt>
                <c:pt idx="12">
                  <c:v>Покровський ЦПМСД</c:v>
                </c:pt>
                <c:pt idx="13">
                  <c:v>Костянтинівський  ЦПМСД</c:v>
                </c:pt>
                <c:pt idx="14">
                  <c:v>Покровський районний ЦПМСД</c:v>
                </c:pt>
                <c:pt idx="15">
                  <c:v>Нікольський районний ЦПМСД</c:v>
                </c:pt>
                <c:pt idx="16">
                  <c:v>Добропільський районний ЦПМСД</c:v>
                </c:pt>
                <c:pt idx="17">
                  <c:v>Вугледарський ЦПМСД</c:v>
                </c:pt>
                <c:pt idx="18">
                  <c:v>Дружківський ЦПМСД</c:v>
                </c:pt>
                <c:pt idx="19">
                  <c:v>Мангушський районний ЦПМСД</c:v>
                </c:pt>
                <c:pt idx="20">
                  <c:v>Маріупольський ЦПМСД № 1</c:v>
                </c:pt>
                <c:pt idx="21">
                  <c:v>Волноваський районний ЦПМСД</c:v>
                </c:pt>
                <c:pt idx="22">
                  <c:v>Маріупольський ЦПМСД № 2</c:v>
                </c:pt>
                <c:pt idx="23">
                  <c:v>Маріупольський ЦПМСД № 3</c:v>
                </c:pt>
                <c:pt idx="24">
                  <c:v>Новогродівський ЦПМСД</c:v>
                </c:pt>
                <c:pt idx="25">
                  <c:v>Слов'янський районний ЦПМСД</c:v>
                </c:pt>
                <c:pt idx="26">
                  <c:v>Костянтинівський районний ЦПМСД</c:v>
                </c:pt>
                <c:pt idx="27">
                  <c:v>Ясинуватський районний ЦПМСД</c:v>
                </c:pt>
                <c:pt idx="28">
                  <c:v>Бахмутський районний ЦПМСД</c:v>
                </c:pt>
                <c:pt idx="29">
                  <c:v>Олександрівський районний ЦПМСД</c:v>
                </c:pt>
                <c:pt idx="30">
                  <c:v>Маріупольський ЦПМСД № 4</c:v>
                </c:pt>
                <c:pt idx="31">
                  <c:v>Маріупольський ЦПМСД № 6</c:v>
                </c:pt>
                <c:pt idx="32">
                  <c:v>В-Новосілківський районний ЦПМСД</c:v>
                </c:pt>
                <c:pt idx="33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(5)'!$T$3:$T$40</c:f>
              <c:numCache>
                <c:formatCode>_-* #,##0_р_._-;\-* #,##0_р_._-;_-* "-"_р_._-;_-@_-</c:formatCode>
                <c:ptCount val="34"/>
                <c:pt idx="0">
                  <c:v>526</c:v>
                </c:pt>
                <c:pt idx="1">
                  <c:v>598</c:v>
                </c:pt>
                <c:pt idx="2">
                  <c:v>425</c:v>
                </c:pt>
                <c:pt idx="3">
                  <c:v>874</c:v>
                </c:pt>
                <c:pt idx="5">
                  <c:v>1234</c:v>
                </c:pt>
                <c:pt idx="6">
                  <c:v>475</c:v>
                </c:pt>
                <c:pt idx="7">
                  <c:v>1162</c:v>
                </c:pt>
                <c:pt idx="8">
                  <c:v>781</c:v>
                </c:pt>
                <c:pt idx="9">
                  <c:v>1190</c:v>
                </c:pt>
                <c:pt idx="10">
                  <c:v>107</c:v>
                </c:pt>
                <c:pt idx="11">
                  <c:v>846</c:v>
                </c:pt>
                <c:pt idx="12">
                  <c:v>375</c:v>
                </c:pt>
                <c:pt idx="13">
                  <c:v>63</c:v>
                </c:pt>
                <c:pt idx="14">
                  <c:v>355</c:v>
                </c:pt>
                <c:pt idx="15">
                  <c:v>226</c:v>
                </c:pt>
                <c:pt idx="16">
                  <c:v>0</c:v>
                </c:pt>
                <c:pt idx="17">
                  <c:v>458</c:v>
                </c:pt>
                <c:pt idx="19">
                  <c:v>261</c:v>
                </c:pt>
                <c:pt idx="24">
                  <c:v>192</c:v>
                </c:pt>
                <c:pt idx="25">
                  <c:v>242</c:v>
                </c:pt>
                <c:pt idx="2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72848640"/>
        <c:axId val="172851584"/>
        <c:axId val="0"/>
      </c:bar3DChart>
      <c:catAx>
        <c:axId val="17284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72851584"/>
        <c:crosses val="autoZero"/>
        <c:auto val="1"/>
        <c:lblAlgn val="ctr"/>
        <c:lblOffset val="100"/>
        <c:noMultiLvlLbl val="0"/>
      </c:catAx>
      <c:valAx>
        <c:axId val="1728515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_-* #,##0_р_._-;\-* #,##0_р_._-;_-* &quot;-&quot;_р_._-;_-@_-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72848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1552707973611658E-3"/>
          <c:y val="0.90506759267286752"/>
          <c:w val="0.98697022642833765"/>
          <c:h val="8.0186181741618262E-2"/>
        </c:manualLayout>
      </c:layout>
      <c:overlay val="0"/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'[Доступні ліки 02 02 18.xlsx]Доступні ліки (6)'!$B$2</c:f>
              <c:strCache>
                <c:ptCount val="1"/>
                <c:pt idx="0">
                  <c:v>Кількість рецептів виписаних для здійснення часткового відшкодування, одиниць (щоденно до 16-00, у п'ятницю до 13-00)</c:v>
                </c:pt>
              </c:strCache>
            </c:strRef>
          </c:tx>
          <c:invertIfNegative val="0"/>
          <c:cat>
            <c:strRef>
              <c:f>'[Доступні ліки 02 02 18.xlsx]Доступні ліки (6)'!$A$3:$A$41</c:f>
              <c:strCache>
                <c:ptCount val="39"/>
                <c:pt idx="0">
                  <c:v>Слов'янський районний ЦПМСД</c:v>
                </c:pt>
                <c:pt idx="1">
                  <c:v>Авдіївський ЦПМСД</c:v>
                </c:pt>
                <c:pt idx="2">
                  <c:v>Авдіївка</c:v>
                </c:pt>
                <c:pt idx="3">
                  <c:v>Мирноградський ЦПМСД</c:v>
                </c:pt>
                <c:pt idx="4">
                  <c:v>Новогродівський ЦПМСД</c:v>
                </c:pt>
                <c:pt idx="5">
                  <c:v>Лиманський ЦПМСД </c:v>
                </c:pt>
                <c:pt idx="6">
                  <c:v>Вугледарський ЦПМСД</c:v>
                </c:pt>
                <c:pt idx="7">
                  <c:v>Добропільський ЦПМСД</c:v>
                </c:pt>
                <c:pt idx="8">
                  <c:v>Авдіївська лінійна поліклініка</c:v>
                </c:pt>
                <c:pt idx="9">
                  <c:v>Бахмутський ЦПМСД</c:v>
                </c:pt>
                <c:pt idx="10">
                  <c:v>Мангушський районний ЦПМСД</c:v>
                </c:pt>
                <c:pt idx="11">
                  <c:v>Покровський районний ЦПМСД</c:v>
                </c:pt>
                <c:pt idx="12">
                  <c:v>Мар'їнський районий ЦПМСД</c:v>
                </c:pt>
                <c:pt idx="13">
                  <c:v>Покровський ЦПМСД</c:v>
                </c:pt>
                <c:pt idx="14">
                  <c:v>Область</c:v>
                </c:pt>
                <c:pt idx="15">
                  <c:v>Краматорський ЦПМСД № 1</c:v>
                </c:pt>
                <c:pt idx="16">
                  <c:v>Нікольський районний ЦПМСД</c:v>
                </c:pt>
                <c:pt idx="17">
                  <c:v>Селидівський ЦПМСД</c:v>
                </c:pt>
                <c:pt idx="18">
                  <c:v>Краматорськ</c:v>
                </c:pt>
                <c:pt idx="19">
                  <c:v>Слов’янська ЦПМСД</c:v>
                </c:pt>
                <c:pt idx="20">
                  <c:v>Краматорський ЦПМСД № 2</c:v>
                </c:pt>
                <c:pt idx="21">
                  <c:v>Торецький ЦПМСД</c:v>
                </c:pt>
                <c:pt idx="22">
                  <c:v>Костянтинівський  ЦПМСД</c:v>
                </c:pt>
                <c:pt idx="23">
                  <c:v>Ясинуватський районний ЦПМСД</c:v>
                </c:pt>
                <c:pt idx="24">
                  <c:v>Дружківський ЦПМСД</c:v>
                </c:pt>
                <c:pt idx="25">
                  <c:v>Маріупольський ЦПМСД № 1</c:v>
                </c:pt>
                <c:pt idx="26">
                  <c:v>Маріупольський ЦПМСД № 2</c:v>
                </c:pt>
                <c:pt idx="27">
                  <c:v>Маріупольський ЦПМСД № 3</c:v>
                </c:pt>
                <c:pt idx="28">
                  <c:v>Маріупольський ЦПМСД № 4</c:v>
                </c:pt>
                <c:pt idx="29">
                  <c:v>Маріупольський ЦПМСД № 5</c:v>
                </c:pt>
                <c:pt idx="30">
                  <c:v>Маріупольський ЦПМСД № 6</c:v>
                </c:pt>
                <c:pt idx="31">
                  <c:v>Маріуполь</c:v>
                </c:pt>
                <c:pt idx="32">
                  <c:v>Бахмутський районний ЦПМСД</c:v>
                </c:pt>
                <c:pt idx="33">
                  <c:v>В-Новосілківський районний ЦПМСД</c:v>
                </c:pt>
                <c:pt idx="34">
                  <c:v>Волноваський районний ЦПМСД</c:v>
                </c:pt>
                <c:pt idx="35">
                  <c:v>Добропільський районний ЦПМСД</c:v>
                </c:pt>
                <c:pt idx="36">
                  <c:v>Костянтинівський районний ЦПМСД</c:v>
                </c:pt>
                <c:pt idx="37">
                  <c:v>Олександрівський районний ЦПМСД</c:v>
                </c:pt>
                <c:pt idx="38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(6)'!$B$3:$B$41</c:f>
            </c:numRef>
          </c:val>
        </c:ser>
        <c:ser>
          <c:idx val="1"/>
          <c:order val="1"/>
          <c:tx>
            <c:strRef>
              <c:f>'[Доступні ліки 02 02 18.xlsx]Доступні ліки (6)'!$C$2</c:f>
              <c:strCache>
                <c:ptCount val="1"/>
                <c:pt idx="0">
                  <c:v>Кількість рецептів, які передані аптечним закладам для здійснення часткового відшкодування, одиниць (щоп'ятниці до 13-00)</c:v>
                </c:pt>
              </c:strCache>
            </c:strRef>
          </c:tx>
          <c:invertIfNegative val="0"/>
          <c:cat>
            <c:strRef>
              <c:f>'[Доступні ліки 02 02 18.xlsx]Доступні ліки (6)'!$A$3:$A$41</c:f>
              <c:strCache>
                <c:ptCount val="39"/>
                <c:pt idx="0">
                  <c:v>Слов'янський районний ЦПМСД</c:v>
                </c:pt>
                <c:pt idx="1">
                  <c:v>Авдіївський ЦПМСД</c:v>
                </c:pt>
                <c:pt idx="2">
                  <c:v>Авдіївка</c:v>
                </c:pt>
                <c:pt idx="3">
                  <c:v>Мирноградський ЦПМСД</c:v>
                </c:pt>
                <c:pt idx="4">
                  <c:v>Новогродівський ЦПМСД</c:v>
                </c:pt>
                <c:pt idx="5">
                  <c:v>Лиманський ЦПМСД </c:v>
                </c:pt>
                <c:pt idx="6">
                  <c:v>Вугледарський ЦПМСД</c:v>
                </c:pt>
                <c:pt idx="7">
                  <c:v>Добропільський ЦПМСД</c:v>
                </c:pt>
                <c:pt idx="8">
                  <c:v>Авдіївська лінійна поліклініка</c:v>
                </c:pt>
                <c:pt idx="9">
                  <c:v>Бахмутський ЦПМСД</c:v>
                </c:pt>
                <c:pt idx="10">
                  <c:v>Мангушський районний ЦПМСД</c:v>
                </c:pt>
                <c:pt idx="11">
                  <c:v>Покровський районний ЦПМСД</c:v>
                </c:pt>
                <c:pt idx="12">
                  <c:v>Мар'їнський районий ЦПМСД</c:v>
                </c:pt>
                <c:pt idx="13">
                  <c:v>Покровський ЦПМСД</c:v>
                </c:pt>
                <c:pt idx="14">
                  <c:v>Область</c:v>
                </c:pt>
                <c:pt idx="15">
                  <c:v>Краматорський ЦПМСД № 1</c:v>
                </c:pt>
                <c:pt idx="16">
                  <c:v>Нікольський районний ЦПМСД</c:v>
                </c:pt>
                <c:pt idx="17">
                  <c:v>Селидівський ЦПМСД</c:v>
                </c:pt>
                <c:pt idx="18">
                  <c:v>Краматорськ</c:v>
                </c:pt>
                <c:pt idx="19">
                  <c:v>Слов’янська ЦПМСД</c:v>
                </c:pt>
                <c:pt idx="20">
                  <c:v>Краматорський ЦПМСД № 2</c:v>
                </c:pt>
                <c:pt idx="21">
                  <c:v>Торецький ЦПМСД</c:v>
                </c:pt>
                <c:pt idx="22">
                  <c:v>Костянтинівський  ЦПМСД</c:v>
                </c:pt>
                <c:pt idx="23">
                  <c:v>Ясинуватський районний ЦПМСД</c:v>
                </c:pt>
                <c:pt idx="24">
                  <c:v>Дружківський ЦПМСД</c:v>
                </c:pt>
                <c:pt idx="25">
                  <c:v>Маріупольський ЦПМСД № 1</c:v>
                </c:pt>
                <c:pt idx="26">
                  <c:v>Маріупольський ЦПМСД № 2</c:v>
                </c:pt>
                <c:pt idx="27">
                  <c:v>Маріупольський ЦПМСД № 3</c:v>
                </c:pt>
                <c:pt idx="28">
                  <c:v>Маріупольський ЦПМСД № 4</c:v>
                </c:pt>
                <c:pt idx="29">
                  <c:v>Маріупольський ЦПМСД № 5</c:v>
                </c:pt>
                <c:pt idx="30">
                  <c:v>Маріупольський ЦПМСД № 6</c:v>
                </c:pt>
                <c:pt idx="31">
                  <c:v>Маріуполь</c:v>
                </c:pt>
                <c:pt idx="32">
                  <c:v>Бахмутський районний ЦПМСД</c:v>
                </c:pt>
                <c:pt idx="33">
                  <c:v>В-Новосілківський районний ЦПМСД</c:v>
                </c:pt>
                <c:pt idx="34">
                  <c:v>Волноваський районний ЦПМСД</c:v>
                </c:pt>
                <c:pt idx="35">
                  <c:v>Добропільський районний ЦПМСД</c:v>
                </c:pt>
                <c:pt idx="36">
                  <c:v>Костянтинівський районний ЦПМСД</c:v>
                </c:pt>
                <c:pt idx="37">
                  <c:v>Олександрівський районний ЦПМСД</c:v>
                </c:pt>
                <c:pt idx="38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(6)'!$C$3:$C$41</c:f>
            </c:numRef>
          </c:val>
        </c:ser>
        <c:ser>
          <c:idx val="2"/>
          <c:order val="2"/>
          <c:tx>
            <c:strRef>
              <c:f>'[Доступні ліки 02 02 18.xlsx]Доступні ліки (6)'!$D$2</c:f>
              <c:strCache>
                <c:ptCount val="1"/>
                <c:pt idx="0">
                  <c:v>Кількість рецептів, по яким здійснено часткове відшкодування, одиниць (два рази на місяць: 15 числа поточного місяця, та першого робочого дня наступного місяця)</c:v>
                </c:pt>
              </c:strCache>
            </c:strRef>
          </c:tx>
          <c:invertIfNegative val="0"/>
          <c:cat>
            <c:strRef>
              <c:f>'[Доступні ліки 02 02 18.xlsx]Доступні ліки (6)'!$A$3:$A$41</c:f>
              <c:strCache>
                <c:ptCount val="39"/>
                <c:pt idx="0">
                  <c:v>Слов'янський районний ЦПМСД</c:v>
                </c:pt>
                <c:pt idx="1">
                  <c:v>Авдіївський ЦПМСД</c:v>
                </c:pt>
                <c:pt idx="2">
                  <c:v>Авдіївка</c:v>
                </c:pt>
                <c:pt idx="3">
                  <c:v>Мирноградський ЦПМСД</c:v>
                </c:pt>
                <c:pt idx="4">
                  <c:v>Новогродівський ЦПМСД</c:v>
                </c:pt>
                <c:pt idx="5">
                  <c:v>Лиманський ЦПМСД </c:v>
                </c:pt>
                <c:pt idx="6">
                  <c:v>Вугледарський ЦПМСД</c:v>
                </c:pt>
                <c:pt idx="7">
                  <c:v>Добропільський ЦПМСД</c:v>
                </c:pt>
                <c:pt idx="8">
                  <c:v>Авдіївська лінійна поліклініка</c:v>
                </c:pt>
                <c:pt idx="9">
                  <c:v>Бахмутський ЦПМСД</c:v>
                </c:pt>
                <c:pt idx="10">
                  <c:v>Мангушський районний ЦПМСД</c:v>
                </c:pt>
                <c:pt idx="11">
                  <c:v>Покровський районний ЦПМСД</c:v>
                </c:pt>
                <c:pt idx="12">
                  <c:v>Мар'їнський районий ЦПМСД</c:v>
                </c:pt>
                <c:pt idx="13">
                  <c:v>Покровський ЦПМСД</c:v>
                </c:pt>
                <c:pt idx="14">
                  <c:v>Область</c:v>
                </c:pt>
                <c:pt idx="15">
                  <c:v>Краматорський ЦПМСД № 1</c:v>
                </c:pt>
                <c:pt idx="16">
                  <c:v>Нікольський районний ЦПМСД</c:v>
                </c:pt>
                <c:pt idx="17">
                  <c:v>Селидівський ЦПМСД</c:v>
                </c:pt>
                <c:pt idx="18">
                  <c:v>Краматорськ</c:v>
                </c:pt>
                <c:pt idx="19">
                  <c:v>Слов’янська ЦПМСД</c:v>
                </c:pt>
                <c:pt idx="20">
                  <c:v>Краматорський ЦПМСД № 2</c:v>
                </c:pt>
                <c:pt idx="21">
                  <c:v>Торецький ЦПМСД</c:v>
                </c:pt>
                <c:pt idx="22">
                  <c:v>Костянтинівський  ЦПМСД</c:v>
                </c:pt>
                <c:pt idx="23">
                  <c:v>Ясинуватський районний ЦПМСД</c:v>
                </c:pt>
                <c:pt idx="24">
                  <c:v>Дружківський ЦПМСД</c:v>
                </c:pt>
                <c:pt idx="25">
                  <c:v>Маріупольський ЦПМСД № 1</c:v>
                </c:pt>
                <c:pt idx="26">
                  <c:v>Маріупольський ЦПМСД № 2</c:v>
                </c:pt>
                <c:pt idx="27">
                  <c:v>Маріупольський ЦПМСД № 3</c:v>
                </c:pt>
                <c:pt idx="28">
                  <c:v>Маріупольський ЦПМСД № 4</c:v>
                </c:pt>
                <c:pt idx="29">
                  <c:v>Маріупольський ЦПМСД № 5</c:v>
                </c:pt>
                <c:pt idx="30">
                  <c:v>Маріупольський ЦПМСД № 6</c:v>
                </c:pt>
                <c:pt idx="31">
                  <c:v>Маріуполь</c:v>
                </c:pt>
                <c:pt idx="32">
                  <c:v>Бахмутський районний ЦПМСД</c:v>
                </c:pt>
                <c:pt idx="33">
                  <c:v>В-Новосілківський районний ЦПМСД</c:v>
                </c:pt>
                <c:pt idx="34">
                  <c:v>Волноваський районний ЦПМСД</c:v>
                </c:pt>
                <c:pt idx="35">
                  <c:v>Добропільський районний ЦПМСД</c:v>
                </c:pt>
                <c:pt idx="36">
                  <c:v>Костянтинівський районний ЦПМСД</c:v>
                </c:pt>
                <c:pt idx="37">
                  <c:v>Олександрівський районний ЦПМСД</c:v>
                </c:pt>
                <c:pt idx="38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(6)'!$D$3:$D$41</c:f>
            </c:numRef>
          </c:val>
        </c:ser>
        <c:ser>
          <c:idx val="3"/>
          <c:order val="3"/>
          <c:tx>
            <c:strRef>
              <c:f>'[Доступні ліки 02 02 18.xlsx]Доступні ліки (6)'!$E$2</c:f>
              <c:strCache>
                <c:ptCount val="1"/>
                <c:pt idx="0">
                  <c:v>% відшкодованих рецептів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 rot="-5400000" vert="horz"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'[Доступні ліки 02 02 18.xlsx]Доступні ліки (6)'!$A$3:$A$41</c:f>
              <c:strCache>
                <c:ptCount val="39"/>
                <c:pt idx="0">
                  <c:v>Слов'янський районний ЦПМСД</c:v>
                </c:pt>
                <c:pt idx="1">
                  <c:v>Авдіївський ЦПМСД</c:v>
                </c:pt>
                <c:pt idx="2">
                  <c:v>Авдіївка</c:v>
                </c:pt>
                <c:pt idx="3">
                  <c:v>Мирноградський ЦПМСД</c:v>
                </c:pt>
                <c:pt idx="4">
                  <c:v>Новогродівський ЦПМСД</c:v>
                </c:pt>
                <c:pt idx="5">
                  <c:v>Лиманський ЦПМСД </c:v>
                </c:pt>
                <c:pt idx="6">
                  <c:v>Вугледарський ЦПМСД</c:v>
                </c:pt>
                <c:pt idx="7">
                  <c:v>Добропільський ЦПМСД</c:v>
                </c:pt>
                <c:pt idx="8">
                  <c:v>Авдіївська лінійна поліклініка</c:v>
                </c:pt>
                <c:pt idx="9">
                  <c:v>Бахмутський ЦПМСД</c:v>
                </c:pt>
                <c:pt idx="10">
                  <c:v>Мангушський районний ЦПМСД</c:v>
                </c:pt>
                <c:pt idx="11">
                  <c:v>Покровський районний ЦПМСД</c:v>
                </c:pt>
                <c:pt idx="12">
                  <c:v>Мар'їнський районий ЦПМСД</c:v>
                </c:pt>
                <c:pt idx="13">
                  <c:v>Покровський ЦПМСД</c:v>
                </c:pt>
                <c:pt idx="14">
                  <c:v>Область</c:v>
                </c:pt>
                <c:pt idx="15">
                  <c:v>Краматорський ЦПМСД № 1</c:v>
                </c:pt>
                <c:pt idx="16">
                  <c:v>Нікольський районний ЦПМСД</c:v>
                </c:pt>
                <c:pt idx="17">
                  <c:v>Селидівський ЦПМСД</c:v>
                </c:pt>
                <c:pt idx="18">
                  <c:v>Краматорськ</c:v>
                </c:pt>
                <c:pt idx="19">
                  <c:v>Слов’янська ЦПМСД</c:v>
                </c:pt>
                <c:pt idx="20">
                  <c:v>Краматорський ЦПМСД № 2</c:v>
                </c:pt>
                <c:pt idx="21">
                  <c:v>Торецький ЦПМСД</c:v>
                </c:pt>
                <c:pt idx="22">
                  <c:v>Костянтинівський  ЦПМСД</c:v>
                </c:pt>
                <c:pt idx="23">
                  <c:v>Ясинуватський районний ЦПМСД</c:v>
                </c:pt>
                <c:pt idx="24">
                  <c:v>Дружківський ЦПМСД</c:v>
                </c:pt>
                <c:pt idx="25">
                  <c:v>Маріупольський ЦПМСД № 1</c:v>
                </c:pt>
                <c:pt idx="26">
                  <c:v>Маріупольський ЦПМСД № 2</c:v>
                </c:pt>
                <c:pt idx="27">
                  <c:v>Маріупольський ЦПМСД № 3</c:v>
                </c:pt>
                <c:pt idx="28">
                  <c:v>Маріупольський ЦПМСД № 4</c:v>
                </c:pt>
                <c:pt idx="29">
                  <c:v>Маріупольський ЦПМСД № 5</c:v>
                </c:pt>
                <c:pt idx="30">
                  <c:v>Маріупольський ЦПМСД № 6</c:v>
                </c:pt>
                <c:pt idx="31">
                  <c:v>Маріуполь</c:v>
                </c:pt>
                <c:pt idx="32">
                  <c:v>Бахмутський районний ЦПМСД</c:v>
                </c:pt>
                <c:pt idx="33">
                  <c:v>В-Новосілківський районний ЦПМСД</c:v>
                </c:pt>
                <c:pt idx="34">
                  <c:v>Волноваський районний ЦПМСД</c:v>
                </c:pt>
                <c:pt idx="35">
                  <c:v>Добропільський районний ЦПМСД</c:v>
                </c:pt>
                <c:pt idx="36">
                  <c:v>Костянтинівський районний ЦПМСД</c:v>
                </c:pt>
                <c:pt idx="37">
                  <c:v>Олександрівський районний ЦПМСД</c:v>
                </c:pt>
                <c:pt idx="38">
                  <c:v>Соледарська громада ЦПМСД</c:v>
                </c:pt>
              </c:strCache>
            </c:strRef>
          </c:cat>
          <c:val>
            <c:numRef>
              <c:f>'[Доступні ліки 02 02 18.xlsx]Доступні ліки (6)'!$E$3:$E$41</c:f>
              <c:numCache>
                <c:formatCode>0.0</c:formatCode>
                <c:ptCount val="39"/>
                <c:pt idx="0">
                  <c:v>83.448275862068968</c:v>
                </c:pt>
                <c:pt idx="1">
                  <c:v>72.538141470180307</c:v>
                </c:pt>
                <c:pt idx="2">
                  <c:v>67.883628066172278</c:v>
                </c:pt>
                <c:pt idx="3">
                  <c:v>62.00640341515475</c:v>
                </c:pt>
                <c:pt idx="4">
                  <c:v>60.56782334384858</c:v>
                </c:pt>
                <c:pt idx="5">
                  <c:v>59.41011235955056</c:v>
                </c:pt>
                <c:pt idx="6">
                  <c:v>51.173184357541899</c:v>
                </c:pt>
                <c:pt idx="7">
                  <c:v>48.987693529178244</c:v>
                </c:pt>
                <c:pt idx="8">
                  <c:v>46.30225080385852</c:v>
                </c:pt>
                <c:pt idx="9">
                  <c:v>42.125134843581442</c:v>
                </c:pt>
                <c:pt idx="10">
                  <c:v>36.605890603085555</c:v>
                </c:pt>
                <c:pt idx="11">
                  <c:v>32.931354359925791</c:v>
                </c:pt>
                <c:pt idx="12">
                  <c:v>31.506849315068493</c:v>
                </c:pt>
                <c:pt idx="13">
                  <c:v>27.432333577176298</c:v>
                </c:pt>
                <c:pt idx="14">
                  <c:v>26.367806188388535</c:v>
                </c:pt>
                <c:pt idx="15">
                  <c:v>23.821464393179539</c:v>
                </c:pt>
                <c:pt idx="16">
                  <c:v>22.005842259006815</c:v>
                </c:pt>
                <c:pt idx="17">
                  <c:v>20.087336244541486</c:v>
                </c:pt>
                <c:pt idx="18">
                  <c:v>18.22231220894918</c:v>
                </c:pt>
                <c:pt idx="19">
                  <c:v>14.985754985754985</c:v>
                </c:pt>
                <c:pt idx="20">
                  <c:v>14.431239388794568</c:v>
                </c:pt>
                <c:pt idx="21">
                  <c:v>6.7893401015228427</c:v>
                </c:pt>
                <c:pt idx="22">
                  <c:v>5.7168784029038111</c:v>
                </c:pt>
                <c:pt idx="23">
                  <c:v>5.617977528089888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0921856"/>
        <c:axId val="180923392"/>
        <c:axId val="0"/>
      </c:bar3DChart>
      <c:catAx>
        <c:axId val="180921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80923392"/>
        <c:crosses val="autoZero"/>
        <c:auto val="1"/>
        <c:lblAlgn val="ctr"/>
        <c:lblOffset val="100"/>
        <c:noMultiLvlLbl val="0"/>
      </c:catAx>
      <c:valAx>
        <c:axId val="1809233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80921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'[Доступні ліки 21.02.18.xlsx]Доступні ліки (2)'!$B$1</c:f>
              <c:strCache>
                <c:ptCount val="1"/>
                <c:pt idx="0">
                  <c:v>Кількість аптек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3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'[Доступні ліки 21.02.18.xlsx]Доступні ліки (2)'!$A$2:$A$39</c:f>
              <c:strCache>
                <c:ptCount val="38"/>
                <c:pt idx="0">
                  <c:v>Авдіївський ЦПМСД</c:v>
                </c:pt>
                <c:pt idx="1">
                  <c:v>Авдіївська лінійна поліклініка</c:v>
                </c:pt>
                <c:pt idx="2">
                  <c:v>Добропільський районний ЦПМСД</c:v>
                </c:pt>
                <c:pt idx="3">
                  <c:v>Олександрівський районний ЦПМСД</c:v>
                </c:pt>
                <c:pt idx="4">
                  <c:v>Авдіївка</c:v>
                </c:pt>
                <c:pt idx="5">
                  <c:v>Вугледарський ЦПМСД</c:v>
                </c:pt>
                <c:pt idx="6">
                  <c:v>Ясинуватський районний ЦПМСД</c:v>
                </c:pt>
                <c:pt idx="7">
                  <c:v>Мирноградський ЦПМСД</c:v>
                </c:pt>
                <c:pt idx="8">
                  <c:v>Костянтинівський районний ЦПМСД</c:v>
                </c:pt>
                <c:pt idx="9">
                  <c:v>Новогродівський ЦПМСД</c:v>
                </c:pt>
                <c:pt idx="10">
                  <c:v>Соледарська громада ЦПМСД</c:v>
                </c:pt>
                <c:pt idx="11">
                  <c:v>В-Новосілківський районний ЦПМСД</c:v>
                </c:pt>
                <c:pt idx="12">
                  <c:v>Слов'янський районний ЦПМСД</c:v>
                </c:pt>
                <c:pt idx="13">
                  <c:v>Костянтинівський  ЦПМСД</c:v>
                </c:pt>
                <c:pt idx="14">
                  <c:v>Селидівський ЦПМСД</c:v>
                </c:pt>
                <c:pt idx="15">
                  <c:v>Покровський районний ЦПМСД</c:v>
                </c:pt>
                <c:pt idx="16">
                  <c:v>Мар'їнський районий ЦПМСД</c:v>
                </c:pt>
                <c:pt idx="17">
                  <c:v>Нікольський районний ЦПМСД</c:v>
                </c:pt>
                <c:pt idx="18">
                  <c:v>Дружківський ЦПМСД</c:v>
                </c:pt>
                <c:pt idx="19">
                  <c:v>Покровський ЦПМСД</c:v>
                </c:pt>
                <c:pt idx="20">
                  <c:v>Лиманський ЦПМСД </c:v>
                </c:pt>
                <c:pt idx="21">
                  <c:v>Бахмутський ЦПМСД</c:v>
                </c:pt>
                <c:pt idx="22">
                  <c:v>Добропільський ЦПМСД</c:v>
                </c:pt>
                <c:pt idx="23">
                  <c:v>Краматорський ЦПМСД № 2</c:v>
                </c:pt>
                <c:pt idx="24">
                  <c:v>Торецький ЦПМСД</c:v>
                </c:pt>
                <c:pt idx="25">
                  <c:v>Краматорський ЦПМСД № 1</c:v>
                </c:pt>
                <c:pt idx="26">
                  <c:v>Слов’янська ЦПМСД</c:v>
                </c:pt>
                <c:pt idx="27">
                  <c:v>Бахмутський районний ЦПМСД</c:v>
                </c:pt>
                <c:pt idx="28">
                  <c:v>Мангушський районний ЦПМСД</c:v>
                </c:pt>
                <c:pt idx="29">
                  <c:v>Маріупольський ЦПМСД № 2</c:v>
                </c:pt>
                <c:pt idx="30">
                  <c:v>Маріупольський ЦПМСД № 3</c:v>
                </c:pt>
                <c:pt idx="31">
                  <c:v>Маріупольський ЦПМСД № 4</c:v>
                </c:pt>
                <c:pt idx="32">
                  <c:v>Волноваський районний ЦПМСД</c:v>
                </c:pt>
                <c:pt idx="33">
                  <c:v>Маріупольський ЦПМСД № 5</c:v>
                </c:pt>
                <c:pt idx="34">
                  <c:v>Краматорськ</c:v>
                </c:pt>
                <c:pt idx="35">
                  <c:v>Маріупольський ЦПМСД № 1</c:v>
                </c:pt>
                <c:pt idx="36">
                  <c:v>Маріупольський ЦПМСД № 6</c:v>
                </c:pt>
                <c:pt idx="37">
                  <c:v>Маріуполь</c:v>
                </c:pt>
              </c:strCache>
            </c:strRef>
          </c:cat>
          <c:val>
            <c:numRef>
              <c:f>'[Доступні ліки 21.02.18.xlsx]Доступні ліки (2)'!$B$2:$B$39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6</c:v>
                </c:pt>
                <c:pt idx="14">
                  <c:v>7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7</c:v>
                </c:pt>
                <c:pt idx="19">
                  <c:v>4</c:v>
                </c:pt>
                <c:pt idx="20">
                  <c:v>2</c:v>
                </c:pt>
                <c:pt idx="21">
                  <c:v>11</c:v>
                </c:pt>
                <c:pt idx="22">
                  <c:v>3</c:v>
                </c:pt>
                <c:pt idx="23">
                  <c:v>3</c:v>
                </c:pt>
                <c:pt idx="24">
                  <c:v>11</c:v>
                </c:pt>
                <c:pt idx="25">
                  <c:v>8</c:v>
                </c:pt>
                <c:pt idx="26">
                  <c:v>10</c:v>
                </c:pt>
                <c:pt idx="27">
                  <c:v>7</c:v>
                </c:pt>
                <c:pt idx="28">
                  <c:v>3</c:v>
                </c:pt>
                <c:pt idx="29">
                  <c:v>11</c:v>
                </c:pt>
                <c:pt idx="30">
                  <c:v>5</c:v>
                </c:pt>
                <c:pt idx="31">
                  <c:v>6</c:v>
                </c:pt>
                <c:pt idx="32">
                  <c:v>10</c:v>
                </c:pt>
                <c:pt idx="33">
                  <c:v>7</c:v>
                </c:pt>
                <c:pt idx="34">
                  <c:v>11</c:v>
                </c:pt>
                <c:pt idx="35">
                  <c:v>5</c:v>
                </c:pt>
                <c:pt idx="36">
                  <c:v>4</c:v>
                </c:pt>
                <c:pt idx="37">
                  <c:v>38</c:v>
                </c:pt>
              </c:numCache>
            </c:numRef>
          </c:val>
        </c:ser>
        <c:ser>
          <c:idx val="1"/>
          <c:order val="1"/>
          <c:tx>
            <c:strRef>
              <c:f>'[Доступні ліки 21.02.18.xlsx]Доступні ліки (2)'!$C$1</c:f>
              <c:strCache>
                <c:ptCount val="1"/>
                <c:pt idx="0">
                  <c:v>Кількість аптечних пунктів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'[Доступні ліки 21.02.18.xlsx]Доступні ліки (2)'!$A$2:$A$39</c:f>
              <c:strCache>
                <c:ptCount val="38"/>
                <c:pt idx="0">
                  <c:v>Авдіївський ЦПМСД</c:v>
                </c:pt>
                <c:pt idx="1">
                  <c:v>Авдіївська лінійна поліклініка</c:v>
                </c:pt>
                <c:pt idx="2">
                  <c:v>Добропільський районний ЦПМСД</c:v>
                </c:pt>
                <c:pt idx="3">
                  <c:v>Олександрівський районний ЦПМСД</c:v>
                </c:pt>
                <c:pt idx="4">
                  <c:v>Авдіївка</c:v>
                </c:pt>
                <c:pt idx="5">
                  <c:v>Вугледарський ЦПМСД</c:v>
                </c:pt>
                <c:pt idx="6">
                  <c:v>Ясинуватський районний ЦПМСД</c:v>
                </c:pt>
                <c:pt idx="7">
                  <c:v>Мирноградський ЦПМСД</c:v>
                </c:pt>
                <c:pt idx="8">
                  <c:v>Костянтинівський районний ЦПМСД</c:v>
                </c:pt>
                <c:pt idx="9">
                  <c:v>Новогродівський ЦПМСД</c:v>
                </c:pt>
                <c:pt idx="10">
                  <c:v>Соледарська громада ЦПМСД</c:v>
                </c:pt>
                <c:pt idx="11">
                  <c:v>В-Новосілківський районний ЦПМСД</c:v>
                </c:pt>
                <c:pt idx="12">
                  <c:v>Слов'янський районний ЦПМСД</c:v>
                </c:pt>
                <c:pt idx="13">
                  <c:v>Костянтинівський  ЦПМСД</c:v>
                </c:pt>
                <c:pt idx="14">
                  <c:v>Селидівський ЦПМСД</c:v>
                </c:pt>
                <c:pt idx="15">
                  <c:v>Покровський районний ЦПМСД</c:v>
                </c:pt>
                <c:pt idx="16">
                  <c:v>Мар'їнський районий ЦПМСД</c:v>
                </c:pt>
                <c:pt idx="17">
                  <c:v>Нікольський районний ЦПМСД</c:v>
                </c:pt>
                <c:pt idx="18">
                  <c:v>Дружківський ЦПМСД</c:v>
                </c:pt>
                <c:pt idx="19">
                  <c:v>Покровський ЦПМСД</c:v>
                </c:pt>
                <c:pt idx="20">
                  <c:v>Лиманський ЦПМСД </c:v>
                </c:pt>
                <c:pt idx="21">
                  <c:v>Бахмутський ЦПМСД</c:v>
                </c:pt>
                <c:pt idx="22">
                  <c:v>Добропільський ЦПМСД</c:v>
                </c:pt>
                <c:pt idx="23">
                  <c:v>Краматорський ЦПМСД № 2</c:v>
                </c:pt>
                <c:pt idx="24">
                  <c:v>Торецький ЦПМСД</c:v>
                </c:pt>
                <c:pt idx="25">
                  <c:v>Краматорський ЦПМСД № 1</c:v>
                </c:pt>
                <c:pt idx="26">
                  <c:v>Слов’янська ЦПМСД</c:v>
                </c:pt>
                <c:pt idx="27">
                  <c:v>Бахмутський районний ЦПМСД</c:v>
                </c:pt>
                <c:pt idx="28">
                  <c:v>Мангушський районний ЦПМСД</c:v>
                </c:pt>
                <c:pt idx="29">
                  <c:v>Маріупольський ЦПМСД № 2</c:v>
                </c:pt>
                <c:pt idx="30">
                  <c:v>Маріупольський ЦПМСД № 3</c:v>
                </c:pt>
                <c:pt idx="31">
                  <c:v>Маріупольський ЦПМСД № 4</c:v>
                </c:pt>
                <c:pt idx="32">
                  <c:v>Волноваський районний ЦПМСД</c:v>
                </c:pt>
                <c:pt idx="33">
                  <c:v>Маріупольський ЦПМСД № 5</c:v>
                </c:pt>
                <c:pt idx="34">
                  <c:v>Краматорськ</c:v>
                </c:pt>
                <c:pt idx="35">
                  <c:v>Маріупольський ЦПМСД № 1</c:v>
                </c:pt>
                <c:pt idx="36">
                  <c:v>Маріупольський ЦПМСД № 6</c:v>
                </c:pt>
                <c:pt idx="37">
                  <c:v>Маріуполь</c:v>
                </c:pt>
              </c:strCache>
            </c:strRef>
          </c:cat>
          <c:val>
            <c:numRef>
              <c:f>'[Доступні ліки 21.02.18.xlsx]Доступні ліки (2)'!$C$2:$C$39</c:f>
              <c:numCache>
                <c:formatCode>_-* #,##0\ _₴_-;\-* #,##0\ _₴_-;_-* "-"\ _₴_-;_-@_-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8</c:v>
                </c:pt>
                <c:pt idx="17">
                  <c:v>8</c:v>
                </c:pt>
                <c:pt idx="18">
                  <c:v>9</c:v>
                </c:pt>
                <c:pt idx="19">
                  <c:v>9</c:v>
                </c:pt>
                <c:pt idx="20">
                  <c:v>10</c:v>
                </c:pt>
                <c:pt idx="21">
                  <c:v>11</c:v>
                </c:pt>
                <c:pt idx="22">
                  <c:v>11</c:v>
                </c:pt>
                <c:pt idx="23">
                  <c:v>11</c:v>
                </c:pt>
                <c:pt idx="24">
                  <c:v>11</c:v>
                </c:pt>
                <c:pt idx="25">
                  <c:v>13</c:v>
                </c:pt>
                <c:pt idx="26">
                  <c:v>13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17</c:v>
                </c:pt>
                <c:pt idx="31">
                  <c:v>17</c:v>
                </c:pt>
                <c:pt idx="32">
                  <c:v>20</c:v>
                </c:pt>
                <c:pt idx="33">
                  <c:v>21</c:v>
                </c:pt>
                <c:pt idx="34">
                  <c:v>24</c:v>
                </c:pt>
                <c:pt idx="35">
                  <c:v>47</c:v>
                </c:pt>
                <c:pt idx="36">
                  <c:v>48</c:v>
                </c:pt>
                <c:pt idx="37">
                  <c:v>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76239744"/>
        <c:axId val="176241280"/>
        <c:axId val="0"/>
      </c:bar3DChart>
      <c:catAx>
        <c:axId val="176239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uk-UA"/>
          </a:p>
        </c:txPr>
        <c:crossAx val="176241280"/>
        <c:crosses val="autoZero"/>
        <c:auto val="1"/>
        <c:lblAlgn val="ctr"/>
        <c:lblOffset val="100"/>
        <c:noMultiLvlLbl val="0"/>
      </c:catAx>
      <c:valAx>
        <c:axId val="17624128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762397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'[Доступні ліки 21.02.18.xlsx]Доступні ліки (2)'!$B$1</c:f>
              <c:strCache>
                <c:ptCount val="1"/>
                <c:pt idx="0">
                  <c:v>Кількість аптек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376546653983882E-2"/>
                  <c:y val="-0.11934156533283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'[Доступні ліки 21.02.18.xlsx]Доступні ліки (2)'!$A$2:$A$40</c:f>
              <c:strCache>
                <c:ptCount val="1"/>
                <c:pt idx="0">
                  <c:v>Область</c:v>
                </c:pt>
              </c:strCache>
            </c:strRef>
          </c:cat>
          <c:val>
            <c:numRef>
              <c:f>'[Доступні ліки 21.02.18.xlsx]Доступні ліки (2)'!$B$2:$B$40</c:f>
              <c:numCache>
                <c:formatCode>0</c:formatCode>
                <c:ptCount val="1"/>
                <c:pt idx="0">
                  <c:v>211</c:v>
                </c:pt>
              </c:numCache>
            </c:numRef>
          </c:val>
          <c:shape val="pyramid"/>
        </c:ser>
        <c:ser>
          <c:idx val="1"/>
          <c:order val="1"/>
          <c:tx>
            <c:strRef>
              <c:f>'[Доступні ліки 21.02.18.xlsx]Доступні ліки (2)'!$C$1</c:f>
              <c:strCache>
                <c:ptCount val="1"/>
                <c:pt idx="0">
                  <c:v>Кількість аптечних пунктів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851855984780661E-2"/>
                  <c:y val="-5.2510288746447496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'[Доступні ліки 21.02.18.xlsx]Доступні ліки (2)'!$A$2:$A$40</c:f>
              <c:strCache>
                <c:ptCount val="1"/>
                <c:pt idx="0">
                  <c:v>Область</c:v>
                </c:pt>
              </c:strCache>
            </c:strRef>
          </c:cat>
          <c:val>
            <c:numRef>
              <c:f>'[Доступні ліки 21.02.18.xlsx]Доступні ліки (2)'!$C$2:$C$40</c:f>
              <c:numCache>
                <c:formatCode>0</c:formatCode>
                <c:ptCount val="1"/>
                <c:pt idx="0">
                  <c:v>565</c:v>
                </c:pt>
              </c:numCache>
            </c:numRef>
          </c:val>
          <c:shape val="pyramidToMa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0"/>
        <c:gapDepth val="46"/>
        <c:shape val="cone"/>
        <c:axId val="73300992"/>
        <c:axId val="171752448"/>
        <c:axId val="0"/>
      </c:bar3DChart>
      <c:catAx>
        <c:axId val="73300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uk-UA"/>
          </a:p>
        </c:txPr>
        <c:crossAx val="171752448"/>
        <c:crosses val="autoZero"/>
        <c:auto val="1"/>
        <c:lblAlgn val="ctr"/>
        <c:lblOffset val="100"/>
        <c:noMultiLvlLbl val="0"/>
      </c:catAx>
      <c:valAx>
        <c:axId val="17175244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crossAx val="733009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25"/>
          <a:stretch/>
        </p:blipFill>
        <p:spPr>
          <a:xfrm rot="10800000">
            <a:off x="0" y="0"/>
            <a:ext cx="9144000" cy="15716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645459" y="144256"/>
            <a:ext cx="7869890" cy="998742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60" y="144256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6" r="17087"/>
          <a:stretch/>
        </p:blipFill>
        <p:spPr>
          <a:xfrm>
            <a:off x="0" y="3890"/>
            <a:ext cx="9144000" cy="68541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291076"/>
            <a:ext cx="9144000" cy="2279737"/>
          </a:xfrm>
          <a:prstGeom prst="rect">
            <a:avLst/>
          </a:prstGeom>
          <a:solidFill>
            <a:srgbClr val="F3F0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291075"/>
            <a:ext cx="9144000" cy="2279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5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СТАН РЕАЛІЗАЦІЇ УРЯДОВОЇ ПРОГРАМИ </a:t>
            </a:r>
          </a:p>
          <a:p>
            <a:r>
              <a:rPr lang="uk-UA" sz="55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«ДОСТУПНІ ЛІКИ»</a:t>
            </a:r>
            <a:endParaRPr lang="en-US" sz="55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5216" y="5242034"/>
            <a:ext cx="1488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effectLst>
                  <a:glow rad="1206500">
                    <a:schemeClr val="accent4">
                      <a:satMod val="175000"/>
                      <a:alpha val="84000"/>
                    </a:schemeClr>
                  </a:glow>
                </a:effectLst>
              </a:rPr>
              <a:t>2018 рік</a:t>
            </a:r>
          </a:p>
          <a:p>
            <a:pPr algn="ctr"/>
            <a:r>
              <a:rPr lang="uk-UA" b="1" dirty="0" smtClean="0">
                <a:effectLst>
                  <a:glow rad="1206500">
                    <a:schemeClr val="accent4">
                      <a:satMod val="175000"/>
                      <a:alpha val="84000"/>
                    </a:schemeClr>
                  </a:glow>
                </a:effectLst>
              </a:rPr>
              <a:t>Краматорськ</a:t>
            </a:r>
            <a:endParaRPr lang="uk-UA" b="1" dirty="0">
              <a:effectLst>
                <a:glow rad="1206500">
                  <a:schemeClr val="accent4">
                    <a:satMod val="175000"/>
                    <a:alpha val="84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577" y="89076"/>
            <a:ext cx="7869890" cy="99874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Реалізацію програми </a:t>
            </a:r>
            <a:r>
              <a:rPr lang="uk-UA" dirty="0" smtClean="0"/>
              <a:t>почали (відшкодовано грошей):</a:t>
            </a:r>
            <a:endParaRPr lang="en-US" dirty="0">
              <a:effectLst/>
            </a:endParaRPr>
          </a:p>
        </p:txBody>
      </p:sp>
      <p:graphicFrame>
        <p:nvGraphicFramePr>
          <p:cNvPr id="39" name="Диаграмма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337287"/>
              </p:ext>
            </p:extLst>
          </p:nvPr>
        </p:nvGraphicFramePr>
        <p:xfrm>
          <a:off x="502827" y="1639944"/>
          <a:ext cx="8371490" cy="5092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6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874" y="294028"/>
            <a:ext cx="7869890" cy="9987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/>
              <a:t>КІЛЬКІСТЬ </a:t>
            </a:r>
            <a:r>
              <a:rPr lang="uk-UA" sz="2800" b="1" dirty="0"/>
              <a:t>АПТЕК, ЗАЛУЧЕНИХ ДО УРЯДОВОЇ ПРОГРАМИ «ДОСТУПНІ ЛІКИ»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СТАНОМ </a:t>
            </a:r>
            <a:r>
              <a:rPr lang="uk-UA" sz="2800" b="1" dirty="0"/>
              <a:t>НА 02.02.2018 р</a:t>
            </a:r>
            <a:r>
              <a:rPr lang="uk-UA" sz="2800" dirty="0"/>
              <a:t/>
            </a:r>
            <a:br>
              <a:rPr lang="uk-UA" sz="2800" dirty="0"/>
            </a:br>
            <a:endParaRPr lang="en-US" sz="2800" dirty="0">
              <a:effectLst/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3487471342"/>
              </p:ext>
            </p:extLst>
          </p:nvPr>
        </p:nvGraphicFramePr>
        <p:xfrm>
          <a:off x="59602" y="1478280"/>
          <a:ext cx="9005570" cy="537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45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/>
              <a:t>ВІДСОТОК  ВІДШКОДУВАННЯ </a:t>
            </a:r>
            <a:r>
              <a:rPr lang="uk-UA" sz="2400" b="1" dirty="0" smtClean="0"/>
              <a:t>ГРОШЕЙ </a:t>
            </a:r>
            <a:r>
              <a:rPr lang="uk-UA" sz="2400" b="1" dirty="0"/>
              <a:t>ЗА УРЯДОВОЮ ПРОГРАМОЮ «ДОСТУПНІ ЛІКИ» СТАНОМ НА 02.02.2018 р.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110422"/>
              </p:ext>
            </p:extLst>
          </p:nvPr>
        </p:nvGraphicFramePr>
        <p:xfrm>
          <a:off x="504497" y="1537138"/>
          <a:ext cx="8458200" cy="517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47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b="1" dirty="0"/>
              <a:t>ПОРІВНЯННЯ РЕЦЕПТІВ, ЯКІ ВИПИСАНІ, ПЕРЕДАНІ ТА ВІДШКОДОВАНІ ЗА УРЯДОВОЮ ПРОГРАМОЮ «ДОСТУПНІ ЛІКИ»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/>
              <a:t>СТАНОМ </a:t>
            </a:r>
            <a:r>
              <a:rPr lang="uk-UA" sz="2000" b="1" dirty="0"/>
              <a:t>НА 02.02.2018 р</a:t>
            </a:r>
            <a:r>
              <a:rPr lang="uk-UA" sz="2000" b="1" dirty="0" smtClean="0"/>
              <a:t>.</a:t>
            </a:r>
            <a:endParaRPr lang="uk-UA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82479649"/>
              </p:ext>
            </p:extLst>
          </p:nvPr>
        </p:nvGraphicFramePr>
        <p:xfrm>
          <a:off x="-79693" y="1310584"/>
          <a:ext cx="9303385" cy="5166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13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60" y="144256"/>
            <a:ext cx="7869890" cy="746496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/>
              <a:t>ВІДСОТОК ВІДШКОДОВАНИХ РЕЦЕПТІВ ЗА УРЯДОВОЮ ПРОГРАМОЮ «ДОСТУПНІ ЛІКИ» СТАНОМ НА 02.02.2018 р</a:t>
            </a:r>
            <a:r>
              <a:rPr lang="uk-UA" sz="2200" b="1" dirty="0" smtClean="0"/>
              <a:t>.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0686387"/>
              </p:ext>
            </p:extLst>
          </p:nvPr>
        </p:nvGraphicFramePr>
        <p:xfrm>
          <a:off x="331076" y="1324303"/>
          <a:ext cx="8639503" cy="5123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75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/>
              <a:t>КІЛЬКІСТЬ ЗАЛУЧЕНИХ АПТЕК У 2018 РОЦІ.</a:t>
            </a:r>
            <a:endParaRPr lang="uk-UA" sz="28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546944"/>
              </p:ext>
            </p:extLst>
          </p:nvPr>
        </p:nvGraphicFramePr>
        <p:xfrm>
          <a:off x="433551" y="1474075"/>
          <a:ext cx="8363607" cy="5439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6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ЗАГАЛЬНА КІЛЬКІСТЬ АПТЕК.</a:t>
            </a:r>
            <a:endParaRPr lang="uk-UA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563192"/>
              </p:ext>
            </p:extLst>
          </p:nvPr>
        </p:nvGraphicFramePr>
        <p:xfrm>
          <a:off x="370491" y="1347952"/>
          <a:ext cx="8513378" cy="532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9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6" r="17087"/>
          <a:stretch/>
        </p:blipFill>
        <p:spPr>
          <a:xfrm>
            <a:off x="0" y="3890"/>
            <a:ext cx="9144000" cy="68541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291076"/>
            <a:ext cx="9144000" cy="2279737"/>
          </a:xfrm>
          <a:prstGeom prst="rect">
            <a:avLst/>
          </a:prstGeom>
          <a:solidFill>
            <a:srgbClr val="F3F0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291075"/>
            <a:ext cx="9144000" cy="2279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5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5216" y="5242034"/>
            <a:ext cx="1488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effectLst>
                  <a:glow rad="1206500">
                    <a:schemeClr val="accent4">
                      <a:satMod val="175000"/>
                      <a:alpha val="84000"/>
                    </a:schemeClr>
                  </a:glow>
                </a:effectLst>
              </a:rPr>
              <a:t>2018 рік</a:t>
            </a:r>
          </a:p>
          <a:p>
            <a:pPr algn="ctr"/>
            <a:r>
              <a:rPr lang="uk-UA" b="1" dirty="0" smtClean="0">
                <a:effectLst>
                  <a:glow rad="1206500">
                    <a:schemeClr val="accent4">
                      <a:satMod val="175000"/>
                      <a:alpha val="84000"/>
                    </a:schemeClr>
                  </a:glow>
                </a:effectLst>
              </a:rPr>
              <a:t>Краматорськ</a:t>
            </a:r>
            <a:endParaRPr lang="uk-UA" b="1" dirty="0">
              <a:effectLst>
                <a:glow rad="1206500">
                  <a:schemeClr val="accent4">
                    <a:satMod val="175000"/>
                    <a:alpha val="84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648"/>
            <a:ext cx="9144000" cy="491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93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Реалізацію програми почали (відшкодовано грошей):</vt:lpstr>
      <vt:lpstr>КІЛЬКІСТЬ АПТЕК, ЗАЛУЧЕНИХ ДО УРЯДОВОЇ ПРОГРАМИ «ДОСТУПНІ ЛІКИ»  СТАНОМ НА 02.02.2018 р </vt:lpstr>
      <vt:lpstr>ВІДСОТОК  ВІДШКОДУВАННЯ ГРОШЕЙ ЗА УРЯДОВОЮ ПРОГРАМОЮ «ДОСТУПНІ ЛІКИ» СТАНОМ НА 02.02.2018 р. </vt:lpstr>
      <vt:lpstr>ПОРІВНЯННЯ РЕЦЕПТІВ, ЯКІ ВИПИСАНІ, ПЕРЕДАНІ ТА ВІДШКОДОВАНІ ЗА УРЯДОВОЮ ПРОГРАМОЮ «ДОСТУПНІ ЛІКИ»  СТАНОМ НА 02.02.2018 р.</vt:lpstr>
      <vt:lpstr>ВІДСОТОК ВІДШКОДОВАНИХ РЕЦЕПТІВ ЗА УРЯДОВОЮ ПРОГРАМОЮ «ДОСТУПНІ ЛІКИ» СТАНОМ НА 02.02.2018 р.</vt:lpstr>
      <vt:lpstr>КІЛЬКІСТЬ ЗАЛУЧЕНИХ АПТЕК У 2018 РОЦІ.</vt:lpstr>
      <vt:lpstr>ЗАГАЛЬНА КІЛЬКІСТЬ АПТЕК.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GudinoYV</cp:lastModifiedBy>
  <cp:revision>119</cp:revision>
  <dcterms:created xsi:type="dcterms:W3CDTF">2016-11-18T14:12:19Z</dcterms:created>
  <dcterms:modified xsi:type="dcterms:W3CDTF">2018-02-22T09:46:49Z</dcterms:modified>
</cp:coreProperties>
</file>