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1"/>
    <p:sldMasterId id="2147484413" r:id="rId2"/>
  </p:sldMasterIdLst>
  <p:notesMasterIdLst>
    <p:notesMasterId r:id="rId14"/>
  </p:notesMasterIdLst>
  <p:sldIdLst>
    <p:sldId id="323" r:id="rId3"/>
    <p:sldId id="343" r:id="rId4"/>
    <p:sldId id="322" r:id="rId5"/>
    <p:sldId id="330" r:id="rId6"/>
    <p:sldId id="336" r:id="rId7"/>
    <p:sldId id="339" r:id="rId8"/>
    <p:sldId id="340" r:id="rId9"/>
    <p:sldId id="335" r:id="rId10"/>
    <p:sldId id="334" r:id="rId11"/>
    <p:sldId id="341" r:id="rId12"/>
    <p:sldId id="34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FF"/>
    <a:srgbClr val="CC0099"/>
    <a:srgbClr val="B10F2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1" autoAdjust="0"/>
    <p:restoredTop sz="90586" autoAdjust="0"/>
  </p:normalViewPr>
  <p:slideViewPr>
    <p:cSldViewPr>
      <p:cViewPr varScale="1">
        <p:scale>
          <a:sx n="78" d="100"/>
          <a:sy n="78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140225527364639E-2"/>
          <c:y val="3.9249326607398251E-2"/>
          <c:w val="0.70334150820582875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Донецька область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9,0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11,8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9.1999999999999993</c:v>
                </c:pt>
                <c:pt idx="2">
                  <c:v>9</c:v>
                </c:pt>
                <c:pt idx="3" formatCode="d\-mmm">
                  <c:v>11.8</c:v>
                </c:pt>
                <c:pt idx="4">
                  <c:v>9.1</c:v>
                </c:pt>
                <c:pt idx="5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7.9</c:v>
                </c:pt>
                <c:pt idx="1">
                  <c:v>7.8</c:v>
                </c:pt>
                <c:pt idx="2">
                  <c:v>7.6</c:v>
                </c:pt>
                <c:pt idx="3">
                  <c:v>7.8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13184"/>
        <c:axId val="92814720"/>
      </c:barChart>
      <c:catAx>
        <c:axId val="928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814720"/>
        <c:crosses val="autoZero"/>
        <c:auto val="1"/>
        <c:lblAlgn val="ctr"/>
        <c:lblOffset val="100"/>
        <c:noMultiLvlLbl val="0"/>
      </c:catAx>
      <c:valAx>
        <c:axId val="92814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813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9 міс 2018</c:v>
                </c:pt>
                <c:pt idx="5">
                  <c:v>Україна 2017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25.2</c:v>
                </c:pt>
                <c:pt idx="1">
                  <c:v>29.1</c:v>
                </c:pt>
                <c:pt idx="2">
                  <c:v>21.7</c:v>
                </c:pt>
                <c:pt idx="3">
                  <c:v>7.8</c:v>
                </c:pt>
                <c:pt idx="4">
                  <c:v>11.4</c:v>
                </c:pt>
                <c:pt idx="5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096832"/>
        <c:axId val="161098368"/>
        <c:axId val="0"/>
      </c:bar3DChart>
      <c:catAx>
        <c:axId val="1610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1098368"/>
        <c:crosses val="autoZero"/>
        <c:auto val="1"/>
        <c:lblAlgn val="ctr"/>
        <c:lblOffset val="100"/>
        <c:noMultiLvlLbl val="0"/>
      </c:catAx>
      <c:valAx>
        <c:axId val="1610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09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0.12376</cdr:x>
      <cdr:y>0.08587</cdr:y>
    </cdr:from>
    <cdr:to>
      <cdr:x>0.22875</cdr:x>
      <cdr:y>0.16542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18456" y="388640"/>
          <a:ext cx="86409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>
              <a:solidFill>
                <a:schemeClr val="tx1"/>
              </a:solidFill>
            </a:rPr>
            <a:t>25,2</a:t>
          </a:r>
          <a:endParaRPr lang="uk-UA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0.28125</cdr:x>
      <cdr:y>0</cdr:y>
    </cdr:from>
    <cdr:to>
      <cdr:x>0.3775</cdr:x>
      <cdr:y>0.10178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14600" y="0"/>
          <a:ext cx="792088" cy="460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>
              <a:solidFill>
                <a:schemeClr val="tx1"/>
              </a:solidFill>
            </a:rPr>
            <a:t>29,1</a:t>
          </a:r>
          <a:endParaRPr lang="uk-UA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0.42125</cdr:x>
      <cdr:y>0.18133</cdr:y>
    </cdr:from>
    <cdr:to>
      <cdr:x>0.5175</cdr:x>
      <cdr:y>0.26088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66728" y="820688"/>
          <a:ext cx="79208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/>
            <a:t>21,7</a:t>
          </a:r>
          <a:endParaRPr lang="uk-UA" sz="2400" b="1" dirty="0"/>
        </a:p>
      </cdr:txBody>
    </cdr:sp>
  </cdr:relSizeAnchor>
  <cdr:relSizeAnchor xmlns:cdr="http://schemas.openxmlformats.org/drawingml/2006/chartDrawing">
    <cdr:from>
      <cdr:x>0.56125</cdr:x>
      <cdr:y>0.49953</cdr:y>
    </cdr:from>
    <cdr:to>
      <cdr:x>0.63125</cdr:x>
      <cdr:y>0.59499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618856" y="2260848"/>
          <a:ext cx="576072" cy="432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/>
            <a:t>7,8</a:t>
          </a:r>
          <a:endParaRPr lang="uk-UA" sz="2400" b="1" dirty="0"/>
        </a:p>
      </cdr:txBody>
    </cdr:sp>
  </cdr:relSizeAnchor>
  <cdr:relSizeAnchor xmlns:cdr="http://schemas.openxmlformats.org/drawingml/2006/chartDrawing">
    <cdr:from>
      <cdr:x>0.84125</cdr:x>
      <cdr:y>0.40407</cdr:y>
    </cdr:from>
    <cdr:to>
      <cdr:x>0.93749</cdr:x>
      <cdr:y>0.48362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923112" y="1828800"/>
          <a:ext cx="79208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/>
            <a:t>11,8</a:t>
          </a:r>
          <a:endParaRPr lang="uk-UA" sz="2400" b="1" dirty="0"/>
        </a:p>
      </cdr:txBody>
    </cdr:sp>
  </cdr:relSizeAnchor>
  <cdr:relSizeAnchor xmlns:cdr="http://schemas.openxmlformats.org/drawingml/2006/chartDrawing">
    <cdr:from>
      <cdr:x>0.70125</cdr:x>
      <cdr:y>0.41998</cdr:y>
    </cdr:from>
    <cdr:to>
      <cdr:x>0.7975</cdr:x>
      <cdr:y>0.49953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770984" y="1900808"/>
          <a:ext cx="79208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400" b="1" dirty="0" smtClean="0"/>
            <a:t>11,4</a:t>
          </a:r>
          <a:endParaRPr lang="uk-UA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B542-E7C0-40F6-A377-5DDDA7DB386E}" type="datetimeFigureOut">
              <a:rPr lang="ru-RU" smtClean="0"/>
              <a:t>24.11.2018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8EE4-299D-47DD-B747-474379A255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5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6547F-8F26-4B2D-B166-95AD463FE1CE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C11BF-F5D8-46A9-82B3-9F11CE9C9B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D543C-FDD0-4FE5-9A7D-4B0677C52D3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FFCEC-EE87-4106-BB8D-F86CFE969D5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8C09-9D1D-41AA-83B2-38AFB6900E8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1A790-A634-4383-9115-8E3203D42C9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B05-03EB-49AB-BFD4-F9B0C2D181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5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6547F-8F26-4B2D-B166-95AD463FE1CE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C11BF-F5D8-46A9-82B3-9F11CE9C9B1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8F30B-FF74-4E65-9BD1-4CFB32123BF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31F8D-4218-4782-AC18-99DDB04192E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4D576-D686-4BC9-93B5-9CE974467E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5BBF97F-F1D7-4E44-A8F7-F85D5DAFF90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1555F-D4F1-470E-8DDF-96839B4404E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0E7B6-B42F-4EA7-B394-AF92972C7AB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91391-2879-4247-8DF8-8F7392BFD7F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132ED-5526-4DBF-80F7-495FBF9A6B8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E57-8D53-4139-B824-539815D86816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8E9B8-E8A1-41CE-B636-EA606A9A2FF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BCDEA-B0CE-46D6-9840-1B2141D62C2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A64E5-B6C1-42B9-873B-6E2D6FC1171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8F30B-FF74-4E65-9BD1-4CFB32123BF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31F8D-4218-4782-AC18-99DDB04192E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F3DCD-AC69-490A-8A8C-0BC28EFCAFD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51288-5BBA-4857-BF33-315C4BA9B42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D324C-13DC-42D6-B9A7-DEF8793C1B8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62EBE-12BF-405D-8A83-9A917B08846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D543C-FDD0-4FE5-9A7D-4B0677C52D3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FFCEC-EE87-4106-BB8D-F86CFE969D5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8C09-9D1D-41AA-83B2-38AFB6900E8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1A790-A634-4383-9115-8E3203D42C9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4D576-D686-4BC9-93B5-9CE974467E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5BBF97F-F1D7-4E44-A8F7-F85D5DAFF90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1555F-D4F1-470E-8DDF-96839B4404E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0E7B6-B42F-4EA7-B394-AF92972C7AB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91391-2879-4247-8DF8-8F7392BFD7F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132ED-5526-4DBF-80F7-495FBF9A6B8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E57-8D53-4139-B824-539815D86816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8E9B8-E8A1-41CE-B636-EA606A9A2FF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BCDEA-B0CE-46D6-9840-1B2141D62C2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A64E5-B6C1-42B9-873B-6E2D6FC1171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F3DCD-AC69-490A-8A8C-0BC28EFCAFD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51288-5BBA-4857-BF33-315C4BA9B42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D324C-13DC-42D6-B9A7-DEF8793C1B8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62EBE-12BF-405D-8A83-9A917B08846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AAA9AC9-C082-4B48-B649-A9A3E36E3D8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C4E14B-E822-4C4E-A186-5E292599353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AAA9AC9-C082-4B48-B649-A9A3E36E3D8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24.11.2018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C4E14B-E822-4C4E-A186-5E292599353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 idx="4294967295"/>
          </p:nvPr>
        </p:nvSpPr>
        <p:spPr>
          <a:xfrm>
            <a:off x="0" y="-819150"/>
            <a:ext cx="8785225" cy="600075"/>
          </a:xfrm>
          <a:noFill/>
          <a:ln>
            <a:noFill/>
          </a:ln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 </a:t>
            </a:r>
            <a:r>
              <a:rPr lang="ru-RU" sz="4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хід</a:t>
            </a: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виконання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заходів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щодо</a:t>
            </a: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регіоналізації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перинатальної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допомоги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Донецькій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області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Головний позаштатний спеціаліст з акушерства та гінекології</a:t>
            </a:r>
            <a:r>
              <a:rPr lang="uk-UA" sz="2200" b="1" spc="100" noProof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департаменту </a:t>
            </a:r>
            <a:r>
              <a:rPr lang="uk-UA" sz="2200" b="1" spc="100" noProof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охорони </a:t>
            </a:r>
            <a: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здоров’я</a:t>
            </a:r>
            <a:b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</a:br>
            <a: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Ханча Ф.О.</a:t>
            </a:r>
            <a:r>
              <a:rPr lang="uk-UA" sz="2200" b="1" spc="100" noProof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/>
            </a:r>
            <a:br>
              <a:rPr lang="uk-UA" sz="2200" b="1" spc="100" noProof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</a:br>
            <a:r>
              <a:rPr lang="uk-UA" sz="2200" b="1" spc="100" noProof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2018 </a:t>
            </a:r>
            <a:r>
              <a:rPr lang="uk-UA" sz="2200" b="1" spc="100" noProof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20088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Переведення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вагітних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роділь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та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породіль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в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заклади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охорони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здоров'я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вищого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  <a:ea typeface="+mn-ea"/>
                <a:cs typeface="+mn-cs"/>
              </a:rPr>
              <a:t>рівня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0" y="1124744"/>
            <a:ext cx="9035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</a:rPr>
              <a:t>Наказ департаменту </a:t>
            </a:r>
            <a:r>
              <a:rPr lang="ru-RU" sz="2000" dirty="0" err="1">
                <a:latin typeface="Arial Black" pitchFamily="34" charset="0"/>
              </a:rPr>
              <a:t>охорони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здоров’я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від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27.12.2018 № 813 «Порядок </a:t>
            </a:r>
            <a:r>
              <a:rPr lang="ru-RU" sz="2000" dirty="0" err="1">
                <a:latin typeface="Arial Black" pitchFamily="34" charset="0"/>
              </a:rPr>
              <a:t>організації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надання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консультативної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допомоги</a:t>
            </a:r>
            <a:r>
              <a:rPr lang="ru-RU" sz="2000" dirty="0">
                <a:latin typeface="Arial Black" pitchFamily="34" charset="0"/>
              </a:rPr>
              <a:t> та </a:t>
            </a:r>
            <a:r>
              <a:rPr lang="ru-RU" sz="2000" dirty="0" err="1">
                <a:latin typeface="Arial Black" pitchFamily="34" charset="0"/>
              </a:rPr>
              <a:t>переведення</a:t>
            </a:r>
            <a:r>
              <a:rPr lang="ru-RU" sz="2000" dirty="0">
                <a:latin typeface="Arial Black" pitchFamily="34" charset="0"/>
              </a:rPr>
              <a:t>/</a:t>
            </a:r>
            <a:r>
              <a:rPr lang="ru-RU" sz="2000" dirty="0" err="1">
                <a:latin typeface="Arial Black" pitchFamily="34" charset="0"/>
              </a:rPr>
              <a:t>направлення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вагітних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роділь</a:t>
            </a:r>
            <a:r>
              <a:rPr lang="ru-RU" sz="2000" dirty="0">
                <a:latin typeface="Arial Black" pitchFamily="34" charset="0"/>
              </a:rPr>
              <a:t> та </a:t>
            </a:r>
            <a:r>
              <a:rPr lang="ru-RU" sz="2000" dirty="0" err="1">
                <a:latin typeface="Arial Black" pitchFamily="34" charset="0"/>
              </a:rPr>
              <a:t>породіль</a:t>
            </a:r>
            <a:r>
              <a:rPr lang="ru-RU" sz="2000" dirty="0">
                <a:latin typeface="Arial Black" pitchFamily="34" charset="0"/>
              </a:rPr>
              <a:t> в </a:t>
            </a:r>
            <a:r>
              <a:rPr lang="ru-RU" sz="2000" dirty="0" err="1">
                <a:latin typeface="Arial Black" pitchFamily="34" charset="0"/>
              </a:rPr>
              <a:t>заклади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охорони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здоров'я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вищого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рівня</a:t>
            </a:r>
            <a:r>
              <a:rPr lang="ru-RU" sz="2000" dirty="0" smtClean="0">
                <a:latin typeface="Arial Black" pitchFamily="34" charset="0"/>
              </a:rPr>
              <a:t>»</a:t>
            </a:r>
          </a:p>
          <a:p>
            <a:pPr algn="just"/>
            <a:endParaRPr lang="uk-UA" sz="2000" dirty="0">
              <a:latin typeface="Arial Black" pitchFamily="34" charset="0"/>
            </a:endParaRP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           6.7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Дані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про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вагітних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з ектсрагенітальною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патологією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середнього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або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тяжкого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ступеню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важкості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заносяться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до «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Карти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обліку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вагітних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з ектсрагенітальною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патологією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» (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додаток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4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цього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наказу), яка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передається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в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електронному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вигляді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раз на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місяць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головним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акушером-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гінекологом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міста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(району) до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керівництва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закладів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відповідно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до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принципів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регіоналізації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перинатальної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згідно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з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додатком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3 (КЗОЗ «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Перинатальний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центр       м.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Маріуполь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»,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Перинатальний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центр ЦРЛ м.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Покровськ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, МЛ № </a:t>
            </a:r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1 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Краматорська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) та до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відділу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лікувально-профілактичної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дітям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та матерям.</a:t>
            </a:r>
          </a:p>
          <a:p>
            <a:pPr algn="just"/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	6.8. В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терміні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32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тижні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вагітності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після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виконання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вимог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п. 6.2.3.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цього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порядку,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головний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акушер-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гінеколог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міста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(району) про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вагітну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докладає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начальнику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відділу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лікувально-профілактичної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дітям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та матерям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управління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організації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та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розвитку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медичної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населенню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департаменту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охорони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здоров'я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ial Black" pitchFamily="34" charset="0"/>
              </a:rPr>
              <a:t>облдержадміністрації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51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FFFF00"/>
                </a:solidFill>
                <a:latin typeface="Arial Black" pitchFamily="34" charset="0"/>
              </a:rPr>
              <a:t>Дякую</a:t>
            </a:r>
            <a:r>
              <a:rPr lang="ru-RU" i="1" dirty="0">
                <a:solidFill>
                  <a:srgbClr val="FFFF00"/>
                </a:solidFill>
                <a:latin typeface="Arial Black" pitchFamily="34" charset="0"/>
              </a:rPr>
              <a:t> за </a:t>
            </a:r>
            <a:r>
              <a:rPr lang="ru-RU" i="1" dirty="0" err="1">
                <a:solidFill>
                  <a:srgbClr val="FFFF00"/>
                </a:solidFill>
                <a:latin typeface="Arial Black" pitchFamily="34" charset="0"/>
              </a:rPr>
              <a:t>увагу</a:t>
            </a:r>
            <a:r>
              <a:rPr lang="ru-RU" i="1" dirty="0">
                <a:solidFill>
                  <a:srgbClr val="FFFF00"/>
                </a:solidFill>
                <a:latin typeface="Arial Black" pitchFamily="34" charset="0"/>
              </a:rPr>
              <a:t>!</a:t>
            </a:r>
            <a:br>
              <a:rPr lang="ru-RU" i="1" dirty="0">
                <a:solidFill>
                  <a:srgbClr val="FFFF00"/>
                </a:solidFill>
                <a:latin typeface="Arial Black" pitchFamily="34" charset="0"/>
              </a:rPr>
            </a:br>
            <a:endParaRPr lang="ru-RU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4" y="4926788"/>
            <a:ext cx="9160344" cy="193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66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ru-RU" sz="2000" dirty="0" err="1" smtClean="0">
                <a:solidFill>
                  <a:srgbClr val="FFFF00"/>
                </a:solidFill>
                <a:latin typeface="Arial Black" pitchFamily="34" charset="0"/>
              </a:rPr>
              <a:t>Регіоналізація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– </a:t>
            </a:r>
            <a:r>
              <a:rPr lang="ru-RU" sz="2000" dirty="0" err="1">
                <a:latin typeface="Arial Black" pitchFamily="34" charset="0"/>
              </a:rPr>
              <a:t>це</a:t>
            </a:r>
            <a:r>
              <a:rPr lang="ru-RU" sz="2000" dirty="0">
                <a:latin typeface="Arial Black" pitchFamily="34" charset="0"/>
              </a:rPr>
              <a:t> система </a:t>
            </a:r>
            <a:r>
              <a:rPr lang="ru-RU" sz="2000" dirty="0" err="1">
                <a:latin typeface="Arial Black" pitchFamily="34" charset="0"/>
              </a:rPr>
              <a:t>організації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етапності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надання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перинатальної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допомоги</a:t>
            </a:r>
            <a:r>
              <a:rPr lang="ru-RU" sz="2000" dirty="0">
                <a:latin typeface="Arial Black" pitchFamily="34" charset="0"/>
              </a:rPr>
              <a:t> (</a:t>
            </a:r>
            <a:r>
              <a:rPr lang="ru-RU" sz="2000" dirty="0" err="1">
                <a:latin typeface="Arial Black" pitchFamily="34" charset="0"/>
              </a:rPr>
              <a:t>жінкам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вагітним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роділлям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породіллям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новонародженим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тощо</a:t>
            </a:r>
            <a:r>
              <a:rPr lang="ru-RU" sz="2000" dirty="0">
                <a:latin typeface="Arial Black" pitchFamily="34" charset="0"/>
              </a:rPr>
              <a:t>) за </a:t>
            </a:r>
            <a:r>
              <a:rPr lang="ru-RU" sz="2000" dirty="0" err="1">
                <a:latin typeface="Arial Black" pitchFamily="34" charset="0"/>
              </a:rPr>
              <a:t>трьома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рівнями</a:t>
            </a:r>
            <a:r>
              <a:rPr lang="ru-RU" sz="2000" dirty="0">
                <a:latin typeface="Arial Black" pitchFamily="34" charset="0"/>
              </a:rPr>
              <a:t> з </a:t>
            </a:r>
            <a:r>
              <a:rPr lang="ru-RU" sz="2000" dirty="0" err="1">
                <a:latin typeface="Arial Black" pitchFamily="34" charset="0"/>
              </a:rPr>
              <a:t>урахуванням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регіональних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особливостей</a:t>
            </a:r>
            <a:r>
              <a:rPr lang="ru-RU" sz="2000" dirty="0">
                <a:latin typeface="Arial Black" pitchFamily="34" charset="0"/>
              </a:rPr>
              <a:t>, яка максимально </a:t>
            </a:r>
            <a:r>
              <a:rPr lang="ru-RU" sz="2000" dirty="0" err="1">
                <a:latin typeface="Arial Black" pitchFamily="34" charset="0"/>
              </a:rPr>
              <a:t>забезпечує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своєчасність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доступність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адекватність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ефективність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безпечність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перинатальної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допомоги</a:t>
            </a:r>
            <a:r>
              <a:rPr lang="ru-RU" sz="2000" dirty="0">
                <a:latin typeface="Arial Black" pitchFamily="34" charset="0"/>
              </a:rPr>
              <a:t> при </a:t>
            </a:r>
            <a:r>
              <a:rPr lang="ru-RU" sz="2000" dirty="0" err="1">
                <a:latin typeface="Arial Black" pitchFamily="34" charset="0"/>
              </a:rPr>
              <a:t>раціональних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витратах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ресурсів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системи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охорони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здоров’я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algn="just"/>
            <a:endParaRPr lang="uk-UA" sz="2000" dirty="0">
              <a:latin typeface="Arial Black" pitchFamily="34" charset="0"/>
            </a:endParaRPr>
          </a:p>
          <a:p>
            <a:pPr algn="just"/>
            <a:endParaRPr lang="ru-RU" sz="2000" dirty="0">
              <a:latin typeface="Arial Black" pitchFamily="34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Мета </a:t>
            </a:r>
            <a:r>
              <a:rPr lang="ru-RU" sz="2000" dirty="0" err="1">
                <a:solidFill>
                  <a:srgbClr val="FFFF00"/>
                </a:solidFill>
                <a:latin typeface="Arial Black" pitchFamily="34" charset="0"/>
              </a:rPr>
              <a:t>регіоналізації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itchFamily="34" charset="0"/>
              </a:rPr>
              <a:t>перинатальної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Arial Black" pitchFamily="34" charset="0"/>
              </a:rPr>
              <a:t>Підвищення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якості</a:t>
            </a:r>
            <a:endParaRPr lang="ru-RU" sz="2000" dirty="0" smtClean="0"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>
                <a:solidFill>
                  <a:prstClr val="white"/>
                </a:solidFill>
                <a:latin typeface="Arial Black" pitchFamily="34" charset="0"/>
              </a:rPr>
              <a:t>Підвищення</a:t>
            </a:r>
            <a:r>
              <a:rPr lang="ru-RU" sz="20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доступності</a:t>
            </a:r>
            <a:r>
              <a:rPr lang="ru-RU" sz="2000" dirty="0" smtClean="0">
                <a:latin typeface="Arial Black" pitchFamily="34" charset="0"/>
              </a:rPr>
              <a:t>,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Arial Black" pitchFamily="34" charset="0"/>
              </a:rPr>
              <a:t>Зниження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материнської</a:t>
            </a:r>
            <a:r>
              <a:rPr lang="ru-RU" sz="2000" dirty="0">
                <a:latin typeface="Arial Black" pitchFamily="34" charset="0"/>
              </a:rPr>
              <a:t>, </a:t>
            </a:r>
            <a:endParaRPr lang="ru-RU" sz="2000" dirty="0" smtClean="0"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Arial Black" pitchFamily="34" charset="0"/>
              </a:rPr>
              <a:t>Зниження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перинатальної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і </a:t>
            </a:r>
            <a:r>
              <a:rPr lang="ru-RU" sz="2000" dirty="0" err="1">
                <a:latin typeface="Arial Black" pitchFamily="34" charset="0"/>
              </a:rPr>
              <a:t>малюкової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смертності</a:t>
            </a:r>
            <a:r>
              <a:rPr lang="ru-RU" sz="2000" dirty="0">
                <a:latin typeface="Arial Black" pitchFamily="34" charset="0"/>
              </a:rPr>
              <a:t> та </a:t>
            </a:r>
            <a:r>
              <a:rPr lang="ru-RU" sz="2000" dirty="0" err="1">
                <a:latin typeface="Arial Black" pitchFamily="34" charset="0"/>
              </a:rPr>
              <a:t>запобіганню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дитячої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інвалідності</a:t>
            </a:r>
            <a:r>
              <a:rPr lang="ru-RU" sz="20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5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43" y="105273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cs typeface="Times New Roman"/>
            </a:endParaRPr>
          </a:p>
          <a:p>
            <a:endParaRPr lang="uk-UA" dirty="0" smtClean="0">
              <a:cs typeface="Times New Roman"/>
            </a:endParaRPr>
          </a:p>
          <a:p>
            <a:endParaRPr lang="uk-UA" dirty="0">
              <a:cs typeface="Times New Roman"/>
            </a:endParaRPr>
          </a:p>
          <a:p>
            <a:endParaRPr lang="uk-UA" dirty="0" smtClean="0">
              <a:cs typeface="Times New Roman"/>
            </a:endParaRPr>
          </a:p>
          <a:p>
            <a:endParaRPr lang="uk-UA" dirty="0">
              <a:cs typeface="Times New Roman"/>
            </a:endParaRPr>
          </a:p>
          <a:p>
            <a:endParaRPr lang="uk-UA" dirty="0" smtClean="0">
              <a:cs typeface="Times New Roman"/>
            </a:endParaRPr>
          </a:p>
          <a:p>
            <a:endParaRPr lang="uk-UA" dirty="0" smtClean="0"/>
          </a:p>
        </p:txBody>
      </p:sp>
      <p:sp>
        <p:nvSpPr>
          <p:cNvPr id="5" name="Овал 4"/>
          <p:cNvSpPr/>
          <p:nvPr/>
        </p:nvSpPr>
        <p:spPr>
          <a:xfrm>
            <a:off x="251751" y="3858315"/>
            <a:ext cx="837032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ea typeface="Calibri"/>
              <a:cs typeface="Times New Roman"/>
            </a:endParaRPr>
          </a:p>
          <a:p>
            <a:pPr algn="ctr"/>
            <a:r>
              <a:rPr lang="uk-UA" dirty="0" smtClean="0">
                <a:latin typeface="Arial Black" pitchFamily="34" charset="0"/>
                <a:ea typeface="Calibri"/>
                <a:cs typeface="Times New Roman"/>
              </a:rPr>
              <a:t>Національного </a:t>
            </a:r>
            <a:r>
              <a:rPr lang="uk-UA" dirty="0">
                <a:latin typeface="Arial Black" pitchFamily="34" charset="0"/>
                <a:ea typeface="Calibri"/>
                <a:cs typeface="Times New Roman"/>
              </a:rPr>
              <a:t>проекту «Нове життя – нова якість охорони материнства та дитинства»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0145" y="1944773"/>
            <a:ext cx="228432" cy="507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752" y="1052736"/>
            <a:ext cx="837032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dirty="0" smtClean="0">
                <a:solidFill>
                  <a:prstClr val="white"/>
                </a:solidFill>
                <a:latin typeface="Arial Black" pitchFamily="34" charset="0"/>
              </a:rPr>
              <a:t>Державна Програма </a:t>
            </a:r>
            <a:r>
              <a:rPr lang="uk-UA" dirty="0">
                <a:solidFill>
                  <a:prstClr val="white"/>
                </a:solidFill>
                <a:latin typeface="Arial Black" pitchFamily="34" charset="0"/>
              </a:rPr>
              <a:t>«Репродуктивне здоров'я нації»  на період до 2015 року</a:t>
            </a:r>
            <a:endParaRPr lang="ru-RU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2519772" y="4545619"/>
            <a:ext cx="360040" cy="4675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5232" y="5013176"/>
            <a:ext cx="380424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перинатальний</a:t>
            </a:r>
            <a:r>
              <a:rPr lang="ru-RU" dirty="0" smtClean="0"/>
              <a:t> центр </a:t>
            </a:r>
            <a:r>
              <a:rPr lang="ru-RU" dirty="0"/>
              <a:t>ІІІ </a:t>
            </a:r>
            <a:r>
              <a:rPr lang="ru-RU" dirty="0" err="1"/>
              <a:t>рівня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Донецького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центру </a:t>
            </a:r>
            <a:r>
              <a:rPr lang="ru-RU" dirty="0" err="1"/>
              <a:t>охорони</a:t>
            </a:r>
            <a:r>
              <a:rPr lang="ru-RU" dirty="0"/>
              <a:t> материнства та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smtClean="0"/>
              <a:t>(2012 р</a:t>
            </a:r>
            <a:r>
              <a:rPr lang="uk-UA" dirty="0" err="1" smtClean="0"/>
              <a:t>ік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7825" y="5068910"/>
            <a:ext cx="3804248" cy="142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перинатальні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ІІ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містах</a:t>
            </a:r>
            <a:r>
              <a:rPr lang="ru-RU" dirty="0" smtClean="0"/>
              <a:t>: </a:t>
            </a:r>
            <a:r>
              <a:rPr lang="ru-RU" dirty="0" err="1" smtClean="0"/>
              <a:t>Донецьк</a:t>
            </a:r>
            <a:r>
              <a:rPr lang="ru-RU" dirty="0"/>
              <a:t>, </a:t>
            </a:r>
            <a:r>
              <a:rPr lang="ru-RU" dirty="0" err="1">
                <a:solidFill>
                  <a:srgbClr val="FFFF00"/>
                </a:solidFill>
              </a:rPr>
              <a:t>Макіївка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Горлівка</a:t>
            </a:r>
            <a:r>
              <a:rPr lang="ru-RU" dirty="0"/>
              <a:t>, </a:t>
            </a:r>
            <a:r>
              <a:rPr lang="ru-RU" dirty="0" err="1">
                <a:solidFill>
                  <a:srgbClr val="FFFF00"/>
                </a:solidFill>
              </a:rPr>
              <a:t>Маріуполь</a:t>
            </a:r>
            <a:r>
              <a:rPr lang="ru-RU" dirty="0"/>
              <a:t>, </a:t>
            </a:r>
            <a:r>
              <a:rPr lang="ru-RU" dirty="0" err="1"/>
              <a:t>Краматорськ</a:t>
            </a:r>
            <a:r>
              <a:rPr lang="ru-RU" dirty="0"/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Красноармійськ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24128" y="4578395"/>
            <a:ext cx="322560" cy="4675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9200" y="2559653"/>
            <a:ext cx="837032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itchFamily="34" charset="0"/>
                <a:ea typeface="Calibri"/>
                <a:cs typeface="Times New Roman"/>
              </a:rPr>
              <a:t>Концепція розвитку </a:t>
            </a:r>
            <a:r>
              <a:rPr lang="uk-UA" dirty="0" err="1">
                <a:latin typeface="Arial Black" pitchFamily="34" charset="0"/>
                <a:ea typeface="Calibri"/>
                <a:cs typeface="Times New Roman"/>
              </a:rPr>
              <a:t>перинатальної</a:t>
            </a:r>
            <a:r>
              <a:rPr lang="uk-UA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uk-UA" dirty="0" smtClean="0">
                <a:latin typeface="Arial Black" pitchFamily="34" charset="0"/>
                <a:ea typeface="Calibri"/>
                <a:cs typeface="Times New Roman"/>
              </a:rPr>
              <a:t>допомоги в Україні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71792" y="3323847"/>
            <a:ext cx="228432" cy="4293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166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Концепція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перинатальної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допомоги в Україні і Донецькій області </a:t>
            </a:r>
            <a:endParaRPr lang="uk-UA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59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" y="836712"/>
            <a:ext cx="9035304" cy="58326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86409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Рівні надання перинатальної допомоги </a:t>
            </a:r>
            <a:endParaRPr lang="uk-UA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4719" y="1194495"/>
            <a:ext cx="2448272" cy="12024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І рівень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96952"/>
            <a:ext cx="2448272" cy="1202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ІІ рівень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013176"/>
            <a:ext cx="2448272" cy="12024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ІІІ рівень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15816" y="1340768"/>
            <a:ext cx="1152128" cy="86409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3212976"/>
            <a:ext cx="1152128" cy="86409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915816" y="5157192"/>
            <a:ext cx="1152128" cy="93610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1194496"/>
            <a:ext cx="4824536" cy="12024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prstClr val="black"/>
                </a:solidFill>
              </a:rPr>
              <a:t>пологові стаціонари для ведення нормальних пологів у жінок з відсутністю екстрагенітальної та акушерської патології</a:t>
            </a:r>
            <a:endParaRPr lang="uk-UA" b="1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2708920"/>
            <a:ext cx="4824536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prstClr val="black"/>
                </a:solidFill>
              </a:rPr>
              <a:t>Пологові стаціонари, розраховані для жінок з </a:t>
            </a:r>
            <a:r>
              <a:rPr lang="uk-UA" b="1" dirty="0" err="1" smtClean="0">
                <a:solidFill>
                  <a:prstClr val="black"/>
                </a:solidFill>
              </a:rPr>
              <a:t>екстрагенітальною</a:t>
            </a:r>
            <a:r>
              <a:rPr lang="uk-UA" b="1" dirty="0" smtClean="0">
                <a:solidFill>
                  <a:prstClr val="black"/>
                </a:solidFill>
              </a:rPr>
              <a:t> патологією в стадії компенсації, акушерською патологією середнього ступеню важкості та передчасними пологами з терміном вагітності не менш, ніж 34 тижня</a:t>
            </a:r>
            <a:endParaRPr lang="uk-UA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960" y="4869160"/>
            <a:ext cx="4824536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prstClr val="black"/>
                </a:solidFill>
              </a:rPr>
              <a:t>Пологові стаціонари для жінок вкрай високого перинатального ризику, важкою </a:t>
            </a:r>
            <a:r>
              <a:rPr lang="uk-UA" b="1" dirty="0" err="1" smtClean="0">
                <a:solidFill>
                  <a:prstClr val="black"/>
                </a:solidFill>
              </a:rPr>
              <a:t>екстрагенітальною</a:t>
            </a:r>
            <a:r>
              <a:rPr lang="uk-UA" b="1" dirty="0" smtClean="0">
                <a:solidFill>
                  <a:prstClr val="black"/>
                </a:solidFill>
              </a:rPr>
              <a:t> та поєднаною акушерською патологією, передчасні пологи в термін вагітності менш, ніж 34 тижня</a:t>
            </a:r>
            <a:endParaRPr lang="uk-UA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83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13569" cy="764703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Arial Black" pitchFamily="34" charset="0"/>
              </a:rPr>
              <a:t>ПЕРИНАТАЛЬНА ДОПОМОГА:</a:t>
            </a:r>
            <a:endParaRPr lang="uk-UA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/>
              <a:t>На </a:t>
            </a:r>
            <a:r>
              <a:rPr lang="ru-RU" sz="1800" b="1" i="1" dirty="0" err="1" smtClean="0"/>
              <a:t>теперішній</a:t>
            </a:r>
            <a:r>
              <a:rPr lang="ru-RU" sz="1800" b="1" i="1" dirty="0" smtClean="0"/>
              <a:t> час в </a:t>
            </a:r>
            <a:r>
              <a:rPr lang="ru-RU" sz="1800" b="1" i="1" dirty="0" err="1" smtClean="0"/>
              <a:t>Донецькій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області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функціонують</a:t>
            </a:r>
            <a:r>
              <a:rPr lang="ru-RU" sz="1800" b="1" i="1" dirty="0" smtClean="0"/>
              <a:t> 17 </a:t>
            </a:r>
            <a:r>
              <a:rPr lang="ru-RU" sz="1800" b="1" i="1" dirty="0" err="1" smtClean="0"/>
              <a:t>закладів</a:t>
            </a:r>
            <a:r>
              <a:rPr lang="ru-RU" sz="1800" b="1" i="1" dirty="0" smtClean="0"/>
              <a:t>, в </a:t>
            </a:r>
            <a:r>
              <a:rPr lang="ru-RU" sz="1800" b="1" i="1" dirty="0" err="1" smtClean="0"/>
              <a:t>яких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надається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стаціонарна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допомога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роділлям</a:t>
            </a:r>
            <a:r>
              <a:rPr lang="ru-RU" sz="1800" b="1" i="1" dirty="0" smtClean="0"/>
              <a:t> та </a:t>
            </a:r>
            <a:r>
              <a:rPr lang="ru-RU" sz="1800" b="1" i="1" dirty="0" err="1" smtClean="0"/>
              <a:t>породіллям</a:t>
            </a:r>
            <a:r>
              <a:rPr lang="ru-RU" sz="1800" b="1" i="1" dirty="0" smtClean="0"/>
              <a:t>.</a:t>
            </a:r>
            <a:endParaRPr lang="uk-UA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70249"/>
            <a:ext cx="36503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І рівень</a:t>
            </a:r>
            <a:r>
              <a:rPr lang="uk-UA" b="1" u="sng" dirty="0" smtClean="0">
                <a:solidFill>
                  <a:prstClr val="black"/>
                </a:solidFill>
                <a:latin typeface="Arial Black" pitchFamily="34" charset="0"/>
              </a:rPr>
              <a:t>:</a:t>
            </a:r>
          </a:p>
          <a:p>
            <a:r>
              <a:rPr lang="uk-UA" sz="2000" b="1" u="sng" dirty="0" smtClean="0">
                <a:solidFill>
                  <a:srgbClr val="FFFF00"/>
                </a:solidFill>
                <a:latin typeface="Arial Narrow" pitchFamily="34" charset="0"/>
              </a:rPr>
              <a:t>9 закладів </a:t>
            </a:r>
            <a: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  <a:t>:</a:t>
            </a:r>
          </a:p>
          <a:p>
            <a:r>
              <a:rPr lang="uk-UA" sz="2000" b="1" dirty="0">
                <a:solidFill>
                  <a:prstClr val="white"/>
                </a:solidFill>
                <a:latin typeface="Arial Narrow" pitchFamily="34" charset="0"/>
              </a:rPr>
              <a:t>м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. </a:t>
            </a:r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Авдіївка</a:t>
            </a:r>
            <a:endParaRPr lang="uk-UA" sz="20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r>
              <a:rPr lang="uk-UA" sz="2000" b="1" dirty="0">
                <a:solidFill>
                  <a:prstClr val="white"/>
                </a:solidFill>
                <a:latin typeface="Arial Narrow" pitchFamily="34" charset="0"/>
              </a:rPr>
              <a:t>м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. </a:t>
            </a:r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Добропілля</a:t>
            </a:r>
            <a:endParaRPr lang="uk-UA" sz="2000" b="1" dirty="0">
              <a:solidFill>
                <a:prstClr val="white"/>
              </a:solidFill>
              <a:latin typeface="Arial Narrow" pitchFamily="34" charset="0"/>
            </a:endParaRP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м. Дружківка</a:t>
            </a:r>
          </a:p>
          <a:p>
            <a:r>
              <a:rPr lang="uk-UA" sz="2000" b="1" dirty="0">
                <a:solidFill>
                  <a:prstClr val="white"/>
                </a:solidFill>
                <a:latin typeface="Arial Narrow" pitchFamily="34" charset="0"/>
              </a:rPr>
              <a:t>м. 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Лиман</a:t>
            </a: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м. </a:t>
            </a:r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Мирноград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м. </a:t>
            </a:r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Селидове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м. </a:t>
            </a:r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Торецьк</a:t>
            </a:r>
            <a:endParaRPr lang="uk-UA" sz="20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r>
              <a:rPr lang="uk-UA" sz="2000" b="1" dirty="0" err="1" smtClean="0">
                <a:solidFill>
                  <a:prstClr val="white"/>
                </a:solidFill>
                <a:latin typeface="Arial Narrow" pitchFamily="34" charset="0"/>
              </a:rPr>
              <a:t>В-Новосілківський</a:t>
            </a:r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район</a:t>
            </a:r>
          </a:p>
          <a:p>
            <a:r>
              <a:rPr lang="uk-UA" sz="2000" b="1" dirty="0" smtClean="0">
                <a:solidFill>
                  <a:prstClr val="white"/>
                </a:solidFill>
                <a:latin typeface="Arial Narrow" pitchFamily="34" charset="0"/>
              </a:rPr>
              <a:t>Волноваський район</a:t>
            </a:r>
            <a:endParaRPr lang="uk-UA" sz="2000" b="1" dirty="0">
              <a:solidFill>
                <a:prstClr val="white"/>
              </a:solidFill>
              <a:latin typeface="Arial Narrow" pitchFamily="34" charset="0"/>
            </a:endParaRPr>
          </a:p>
          <a:p>
            <a:endParaRPr lang="uk-UA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7" y="1585895"/>
            <a:ext cx="28083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 рівень:</a:t>
            </a:r>
          </a:p>
          <a:p>
            <a:r>
              <a:rPr lang="uk-UA" sz="2000" b="1" u="sng" dirty="0" smtClean="0">
                <a:solidFill>
                  <a:srgbClr val="FFFF00"/>
                </a:solidFill>
                <a:latin typeface="Arial Narrow" pitchFamily="34" charset="0"/>
                <a:cs typeface="Arial" panose="020B0604020202020204" pitchFamily="34" charset="0"/>
              </a:rPr>
              <a:t>8 закладів: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Бахмут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Костянтинівка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Краматорськ</a:t>
            </a:r>
            <a:endParaRPr lang="ru-RU" sz="2000" b="1" dirty="0" smtClean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Покровськ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перинатальний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центр)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Слов'янськ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пологовий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будинок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), </a:t>
            </a:r>
          </a:p>
          <a:p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Маріуполь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3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заклади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т.ч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перинатальний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центр 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ІІ 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рівня  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та </a:t>
            </a:r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міський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пологовий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будинок</a:t>
            </a:r>
            <a:r>
              <a:rPr lang="ru-RU" sz="2000" b="1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)</a:t>
            </a:r>
            <a:endParaRPr lang="uk-UA" sz="2000" b="1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280" y="1637383"/>
            <a:ext cx="25602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ІІІ рівень</a:t>
            </a:r>
            <a:r>
              <a:rPr lang="uk-UA" b="1" u="sng" dirty="0" smtClean="0">
                <a:solidFill>
                  <a:prstClr val="black"/>
                </a:solidFill>
                <a:latin typeface="Arial Narrow" pitchFamily="34" charset="0"/>
              </a:rPr>
              <a:t>:</a:t>
            </a:r>
          </a:p>
          <a:p>
            <a:endParaRPr lang="uk-UA" dirty="0" smtClean="0">
              <a:solidFill>
                <a:prstClr val="black"/>
              </a:solidFill>
            </a:endParaRPr>
          </a:p>
          <a:p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glow rad="1308100">
                    <a:srgbClr val="F14124">
                      <a:satMod val="175000"/>
                      <a:alpha val="95000"/>
                    </a:srgbClr>
                  </a:glow>
                </a:effectLst>
              </a:rPr>
              <a:t>Відсутній</a:t>
            </a:r>
          </a:p>
          <a:p>
            <a:endParaRPr lang="uk-UA" sz="2000" dirty="0" smtClean="0">
              <a:solidFill>
                <a:prstClr val="black"/>
              </a:solidFill>
            </a:endParaRPr>
          </a:p>
          <a:p>
            <a:r>
              <a:rPr lang="uk-UA" sz="2000" b="1" dirty="0" smtClean="0">
                <a:solidFill>
                  <a:prstClr val="black"/>
                </a:solidFill>
              </a:rPr>
              <a:t>Частково функцію виконує</a:t>
            </a:r>
          </a:p>
          <a:p>
            <a:r>
              <a:rPr lang="uk-UA" sz="2000" b="1" dirty="0" smtClean="0">
                <a:solidFill>
                  <a:prstClr val="black"/>
                </a:solidFill>
              </a:rPr>
              <a:t>акушерсько-гінекологічна </a:t>
            </a:r>
          </a:p>
          <a:p>
            <a:r>
              <a:rPr lang="uk-UA" sz="2000" b="1" dirty="0" smtClean="0">
                <a:solidFill>
                  <a:prstClr val="black"/>
                </a:solidFill>
              </a:rPr>
              <a:t>та </a:t>
            </a:r>
            <a:r>
              <a:rPr lang="uk-UA" sz="2000" b="1" dirty="0" err="1" smtClean="0">
                <a:solidFill>
                  <a:prstClr val="black"/>
                </a:solidFill>
              </a:rPr>
              <a:t>неонатологічна</a:t>
            </a:r>
            <a:r>
              <a:rPr lang="uk-UA" sz="2000" b="1" dirty="0" smtClean="0">
                <a:solidFill>
                  <a:prstClr val="black"/>
                </a:solidFill>
              </a:rPr>
              <a:t> служби </a:t>
            </a:r>
          </a:p>
          <a:p>
            <a:r>
              <a:rPr lang="uk-UA" sz="2000" b="1" dirty="0" smtClean="0">
                <a:solidFill>
                  <a:prstClr val="black"/>
                </a:solidFill>
              </a:rPr>
              <a:t>міської лікарні № 1        м. Краматорська</a:t>
            </a: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009" y="5881758"/>
            <a:ext cx="8928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2015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рік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переведено – 95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жінок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            </a:t>
            </a: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             </a:t>
            </a:r>
          </a:p>
          <a:p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2016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рік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переведено – 86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жінок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            </a:t>
            </a: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             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2017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рік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– 54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жінки</a:t>
            </a:r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2018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рік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 (</a:t>
            </a: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11 </a:t>
            </a:r>
            <a:r>
              <a:rPr lang="ru-RU" sz="1600" dirty="0" err="1">
                <a:solidFill>
                  <a:prstClr val="white"/>
                </a:solidFill>
                <a:latin typeface="Arial Black" pitchFamily="34" charset="0"/>
              </a:rPr>
              <a:t>міс</a:t>
            </a:r>
            <a:r>
              <a:rPr lang="ru-RU" sz="1600" dirty="0">
                <a:solidFill>
                  <a:prstClr val="white"/>
                </a:solidFill>
                <a:latin typeface="Arial Black" pitchFamily="34" charset="0"/>
              </a:rPr>
              <a:t>) – </a:t>
            </a: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15 </a:t>
            </a:r>
            <a:r>
              <a:rPr lang="ru-RU" sz="1600" dirty="0" err="1" smtClean="0">
                <a:solidFill>
                  <a:prstClr val="white"/>
                </a:solidFill>
                <a:latin typeface="Arial Black" pitchFamily="34" charset="0"/>
              </a:rPr>
              <a:t>жінок</a:t>
            </a:r>
            <a:endParaRPr lang="ru-RU" sz="1600" dirty="0" smtClean="0">
              <a:solidFill>
                <a:prstClr val="white"/>
              </a:solidFill>
              <a:latin typeface="Arial Black" pitchFamily="34" charset="0"/>
            </a:endParaRPr>
          </a:p>
          <a:p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  <a:p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4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13569" cy="764703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МІСТА </a:t>
            </a: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ТА РАЙОНИ ДОНЕЦЬКОЇ ОБЛАСТІ, ЗАКРІПЛЕНІ ЗА ПЕРИНАТАЛЬНИМИ ЦЕНТРАМИ П РІВНЯ</a:t>
            </a:r>
            <a:b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</a:br>
            <a:endParaRPr lang="uk-UA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0249"/>
            <a:ext cx="2555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Arial Black" pitchFamily="34" charset="0"/>
              </a:rPr>
              <a:t>Перинатальний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центр </a:t>
            </a:r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м</a:t>
            </a: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Arial Black" pitchFamily="34" charset="0"/>
              </a:rPr>
              <a:t>Маріуполя</a:t>
            </a: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»:</a:t>
            </a:r>
          </a:p>
          <a:p>
            <a:endParaRPr lang="ru-RU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м. </a:t>
            </a:r>
            <a:r>
              <a:rPr lang="ru-RU" b="1" dirty="0" err="1">
                <a:solidFill>
                  <a:prstClr val="white"/>
                </a:solidFill>
                <a:latin typeface="Arial Black" pitchFamily="34" charset="0"/>
              </a:rPr>
              <a:t>Маріуполь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;</a:t>
            </a:r>
          </a:p>
          <a:p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ru-RU" b="1" dirty="0" err="1">
                <a:solidFill>
                  <a:prstClr val="white"/>
                </a:solidFill>
                <a:latin typeface="Arial Black" pitchFamily="34" charset="0"/>
              </a:rPr>
              <a:t>Мангушський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 район;</a:t>
            </a:r>
          </a:p>
          <a:p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ru-RU" b="1" dirty="0" err="1">
                <a:solidFill>
                  <a:prstClr val="white"/>
                </a:solidFill>
                <a:latin typeface="Arial Black" pitchFamily="34" charset="0"/>
              </a:rPr>
              <a:t>Нікольський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 район;</a:t>
            </a:r>
          </a:p>
          <a:p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ru-RU" b="1" dirty="0" err="1">
                <a:solidFill>
                  <a:prstClr val="white"/>
                </a:solidFill>
                <a:latin typeface="Arial Black" pitchFamily="34" charset="0"/>
              </a:rPr>
              <a:t>Волновахський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</a:rPr>
              <a:t> район.</a:t>
            </a:r>
          </a:p>
          <a:p>
            <a:endParaRPr lang="uk-UA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9" y="1585895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МЛ № 1 </a:t>
            </a:r>
            <a:endParaRPr lang="uk-UA" dirty="0" smtClean="0">
              <a:solidFill>
                <a:srgbClr val="FFFF00"/>
              </a:solidFill>
              <a:latin typeface="Arial Black" pitchFamily="34" charset="0"/>
              <a:cs typeface="Angsana New" pitchFamily="18" charset="-34"/>
            </a:endParaRPr>
          </a:p>
          <a:p>
            <a:r>
              <a:rPr lang="uk-UA" dirty="0" smtClean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м</a:t>
            </a:r>
            <a:r>
              <a:rPr lang="uk-UA" dirty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. Краматорськ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:</a:t>
            </a:r>
          </a:p>
          <a:p>
            <a:endParaRPr lang="uk-UA" dirty="0">
              <a:solidFill>
                <a:srgbClr val="FFFF00"/>
              </a:solidFill>
              <a:latin typeface="Arial Black" pitchFamily="34" charset="0"/>
              <a:cs typeface="Angsana New" pitchFamily="18" charset="-34"/>
            </a:endParaRPr>
          </a:p>
          <a:p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Авдіївка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Бахмут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і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Торецьк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Краматорськ;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Костянтинівка і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Дружківка;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Слов'янськ і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Лиман.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637383"/>
            <a:ext cx="3096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Перинатальний</a:t>
            </a:r>
            <a:r>
              <a:rPr lang="uk-UA" dirty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 центр ІІ рівня ЦРЛ </a:t>
            </a:r>
            <a:endParaRPr lang="uk-UA" dirty="0" smtClean="0">
              <a:solidFill>
                <a:srgbClr val="FFFF00"/>
              </a:solidFill>
              <a:latin typeface="Arial Black" pitchFamily="34" charset="0"/>
              <a:cs typeface="Angsana New" pitchFamily="18" charset="-34"/>
            </a:endParaRPr>
          </a:p>
          <a:p>
            <a:r>
              <a:rPr lang="uk-UA" dirty="0" smtClean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м</a:t>
            </a:r>
            <a:r>
              <a:rPr lang="uk-UA" dirty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. </a:t>
            </a:r>
            <a:r>
              <a:rPr lang="uk-UA" dirty="0" err="1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Покровськ</a:t>
            </a:r>
            <a:r>
              <a:rPr lang="uk-UA" dirty="0">
                <a:solidFill>
                  <a:srgbClr val="FFFF00"/>
                </a:solidFill>
                <a:latin typeface="Arial Black" pitchFamily="34" charset="0"/>
                <a:cs typeface="Angsana New" pitchFamily="18" charset="-34"/>
              </a:rPr>
              <a:t>:</a:t>
            </a:r>
            <a:endParaRPr lang="ru-RU" dirty="0">
              <a:solidFill>
                <a:srgbClr val="FFFF00"/>
              </a:solidFill>
              <a:latin typeface="Arial Black" pitchFamily="34" charset="0"/>
              <a:cs typeface="Angsana New" pitchFamily="18" charset="-34"/>
            </a:endParaRPr>
          </a:p>
          <a:p>
            <a:endParaRPr lang="uk-UA" dirty="0" smtClean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 smtClean="0">
                <a:latin typeface="Arial Black" pitchFamily="34" charset="0"/>
                <a:cs typeface="Angsana New" pitchFamily="18" charset="-34"/>
              </a:rPr>
              <a:t>- 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Вугледар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Добропілля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і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Мар’їнський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Покровськ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і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Селидово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м.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Новогродівка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; 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В.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Новосілківський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Олександрівський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район;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  <a:p>
            <a:r>
              <a:rPr lang="uk-UA" dirty="0">
                <a:latin typeface="Arial Black" pitchFamily="34" charset="0"/>
                <a:cs typeface="Angsana New" pitchFamily="18" charset="-34"/>
              </a:rPr>
              <a:t>- </a:t>
            </a:r>
            <a:r>
              <a:rPr lang="uk-UA" dirty="0" err="1">
                <a:latin typeface="Arial Black" pitchFamily="34" charset="0"/>
                <a:cs typeface="Angsana New" pitchFamily="18" charset="-34"/>
              </a:rPr>
              <a:t>Ясинуватський</a:t>
            </a:r>
            <a:r>
              <a:rPr lang="uk-UA" dirty="0">
                <a:latin typeface="Arial Black" pitchFamily="34" charset="0"/>
                <a:cs typeface="Angsana New" pitchFamily="18" charset="-34"/>
              </a:rPr>
              <a:t> район.</a:t>
            </a:r>
            <a:endParaRPr lang="ru-RU" dirty="0">
              <a:latin typeface="Arial Black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61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96752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Мережа </a:t>
            </a:r>
            <a:r>
              <a:rPr lang="ru-RU" sz="2800" b="1" dirty="0" err="1" smtClean="0">
                <a:solidFill>
                  <a:srgbClr val="FFFF00"/>
                </a:solidFill>
                <a:latin typeface="Arial Black" pitchFamily="34" charset="0"/>
              </a:rPr>
              <a:t>закладів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dirty="0" err="1" smtClean="0">
                <a:solidFill>
                  <a:srgbClr val="FFFF00"/>
                </a:solidFill>
                <a:latin typeface="Arial Black" pitchFamily="34" charset="0"/>
              </a:rPr>
              <a:t>перинатальної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ial Black" pitchFamily="34" charset="0"/>
              </a:rPr>
              <a:t>допомоги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80112" y="1892830"/>
            <a:ext cx="3541742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latin typeface="Arial Black" pitchFamily="34" charset="0"/>
              </a:rPr>
              <a:t>Заплановано створення перинатального Центру ІІІ рівня на базі існуючих акушерсько-гінекологічних та </a:t>
            </a:r>
            <a:r>
              <a:rPr lang="uk-UA" sz="2000" dirty="0" err="1" smtClean="0">
                <a:latin typeface="Arial Black" pitchFamily="34" charset="0"/>
              </a:rPr>
              <a:t>неонаталогічного</a:t>
            </a:r>
            <a:r>
              <a:rPr lang="uk-UA" sz="2000" dirty="0" smtClean="0">
                <a:latin typeface="Arial Black" pitchFamily="34" charset="0"/>
              </a:rPr>
              <a:t> підрозділів МЛ № 1              м. Краматорськ</a:t>
            </a:r>
          </a:p>
          <a:p>
            <a:pPr marL="0" indent="0">
              <a:buNone/>
            </a:pPr>
            <a:endParaRPr lang="uk-UA" sz="2000" dirty="0" smtClean="0">
              <a:latin typeface="Arial Black" pitchFamily="34" charset="0"/>
            </a:endParaRP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5796136" cy="724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99284"/>
            <a:ext cx="2514410" cy="25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43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6192688" cy="1340768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Динаміка малюкової смертності </a:t>
            </a:r>
            <a:r>
              <a:rPr lang="uk-UA" sz="3200" b="1" dirty="0">
                <a:latin typeface="Arial Black" pitchFamily="34" charset="0"/>
                <a:cs typeface="Arial" pitchFamily="34" charset="0"/>
              </a:rPr>
              <a:t/>
            </a:r>
            <a:br>
              <a:rPr lang="uk-UA" sz="3200" b="1" dirty="0">
                <a:latin typeface="Arial Black" pitchFamily="34" charset="0"/>
                <a:cs typeface="Arial" pitchFamily="34" charset="0"/>
              </a:rPr>
            </a:br>
            <a:r>
              <a:rPr lang="uk-UA" sz="2000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(на 1000 народжених живими) </a:t>
            </a:r>
            <a:endParaRPr lang="uk-UA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010890"/>
              </p:ext>
            </p:extLst>
          </p:nvPr>
        </p:nvGraphicFramePr>
        <p:xfrm>
          <a:off x="125101" y="1227298"/>
          <a:ext cx="902888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http://missochka.ru/sites/default/files/beremenaya_plac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25" y="0"/>
            <a:ext cx="2844375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84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408712" cy="1414463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Динаміка материнської смертності</a:t>
            </a:r>
            <a:br>
              <a:rPr lang="uk-UA" sz="36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(на 100 000 народжених живими)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3796896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62" y="2882"/>
            <a:ext cx="2785838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8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</TotalTime>
  <Words>672</Words>
  <Application>Microsoft Office PowerPoint</Application>
  <PresentationFormat>Экран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1_Апекс</vt:lpstr>
      <vt:lpstr>                        Про хід виконання заходів  щодо регіоналізації перинатальної допомоги в Донецькій області      Головний позаштатний спеціаліст з акушерства та гінекології департаменту охорони здоров’я Ханча Ф.О. 2018 рік</vt:lpstr>
      <vt:lpstr>Презентация PowerPoint</vt:lpstr>
      <vt:lpstr>Презентация PowerPoint</vt:lpstr>
      <vt:lpstr>Презентация PowerPoint</vt:lpstr>
      <vt:lpstr>ПЕРИНАТАЛЬНА ДОПОМОГА:</vt:lpstr>
      <vt:lpstr>   МІСТА ТА РАЙОНИ ДОНЕЦЬКОЇ ОБЛАСТІ, ЗАКРІПЛЕНІ ЗА ПЕРИНАТАЛЬНИМИ ЦЕНТРАМИ П РІВНЯ </vt:lpstr>
      <vt:lpstr> Мережа закладів  перинатальної допомоги</vt:lpstr>
      <vt:lpstr>Динаміка малюкової смертності  (на 1000 народжених живими) </vt:lpstr>
      <vt:lpstr>Динаміка материнської смертності (на 100 000 народжених живими)</vt:lpstr>
      <vt:lpstr>Переведення вагітних, роділь та породіль в заклади охорони здоров'я вищого рівня</vt:lpstr>
      <vt:lpstr>Дякую за увагу!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270</cp:revision>
  <cp:lastPrinted>2017-11-27T08:38:15Z</cp:lastPrinted>
  <dcterms:created xsi:type="dcterms:W3CDTF">2015-08-11T09:56:32Z</dcterms:created>
  <dcterms:modified xsi:type="dcterms:W3CDTF">2018-11-24T17:34:34Z</dcterms:modified>
</cp:coreProperties>
</file>