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2" r:id="rId14"/>
    <p:sldId id="270" r:id="rId15"/>
  </p:sldIdLst>
  <p:sldSz cx="9144000" cy="5143500" type="screen16x9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7335"/>
    <a:srgbClr val="75B359"/>
    <a:srgbClr val="B6D7A8"/>
    <a:srgbClr val="FFCB05"/>
    <a:srgbClr val="008280"/>
    <a:srgbClr val="0082C6"/>
    <a:srgbClr val="E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02" autoAdjust="0"/>
    <p:restoredTop sz="94585" autoAdjust="0"/>
  </p:normalViewPr>
  <p:slideViewPr>
    <p:cSldViewPr>
      <p:cViewPr>
        <p:scale>
          <a:sx n="157" d="100"/>
          <a:sy n="157" d="100"/>
        </p:scale>
        <p:origin x="-870" y="2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438481611993072"/>
          <c:y val="0.24071123485596546"/>
          <c:w val="0.68541480191928361"/>
          <c:h val="0.65555301179712933"/>
        </c:manualLayout>
      </c:layout>
      <c:ofPieChart>
        <c:ofPieType val="bar"/>
        <c:varyColors val="1"/>
        <c:ser>
          <c:idx val="0"/>
          <c:order val="0"/>
          <c:dPt>
            <c:idx val="0"/>
            <c:bubble3D val="0"/>
            <c:explosion val="11"/>
            <c:spPr>
              <a:solidFill>
                <a:srgbClr val="FFCB0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C6-4F9B-B8D2-84201E299EAC}"/>
              </c:ext>
            </c:extLst>
          </c:dPt>
          <c:dPt>
            <c:idx val="1"/>
            <c:bubble3D val="0"/>
            <c:explosion val="14"/>
            <c:spPr>
              <a:solidFill>
                <a:srgbClr val="00828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2C6-4F9B-B8D2-84201E299EAC}"/>
              </c:ext>
            </c:extLst>
          </c:dPt>
          <c:dPt>
            <c:idx val="2"/>
            <c:bubble3D val="0"/>
            <c:explosion val="21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2C6-4F9B-B8D2-84201E299EAC}"/>
              </c:ext>
            </c:extLst>
          </c:dPt>
          <c:dPt>
            <c:idx val="4"/>
            <c:bubble3D val="0"/>
            <c:spPr>
              <a:solidFill>
                <a:srgbClr val="75B35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2C6-4F9B-B8D2-84201E299EAC}"/>
              </c:ext>
            </c:extLst>
          </c:dPt>
          <c:dPt>
            <c:idx val="5"/>
            <c:bubble3D val="0"/>
            <c:spPr>
              <a:solidFill>
                <a:srgbClr val="48733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2C6-4F9B-B8D2-84201E299EAC}"/>
              </c:ext>
            </c:extLst>
          </c:dPt>
          <c:dPt>
            <c:idx val="6"/>
            <c:bubble3D val="0"/>
            <c:explosion val="6"/>
            <c:spPr>
              <a:solidFill>
                <a:srgbClr val="B6D7A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2C6-4F9B-B8D2-84201E299EAC}"/>
              </c:ext>
            </c:extLst>
          </c:dPt>
          <c:dLbls>
            <c:dLbl>
              <c:idx val="0"/>
              <c:layout>
                <c:manualLayout>
                  <c:x val="0.16122042519384638"/>
                  <c:y val="-0.11749722948735039"/>
                </c:manualLayout>
              </c:layout>
              <c:tx>
                <c:rich>
                  <a:bodyPr/>
                  <a:lstStyle/>
                  <a:p>
                    <a:pPr marL="0" marR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uk-UA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Повинно бути </a:t>
                    </a:r>
                    <a:r>
                      <a:rPr lang="ru-RU" dirty="0" err="1"/>
                      <a:t>автономізовано</a:t>
                    </a:r>
                    <a:r>
                      <a:rPr lang="ru-RU" dirty="0"/>
                      <a:t>: </a:t>
                    </a:r>
                  </a:p>
                  <a:p>
                    <a:pPr marL="0" marR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uk-UA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solidFill>
                          <a:srgbClr val="C00000"/>
                        </a:solidFill>
                      </a:rPr>
                      <a:t>53</a:t>
                    </a:r>
                    <a:r>
                      <a:rPr lang="ru-RU" dirty="0" smtClean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ru-RU" sz="1200" b="1" i="0" baseline="0" dirty="0" err="1">
                        <a:effectLst/>
                      </a:rPr>
                      <a:t>заклади</a:t>
                    </a:r>
                    <a:endParaRPr lang="ru-RU" sz="1200" dirty="0">
                      <a:effectLst/>
                    </a:endParaRPr>
                  </a:p>
                  <a:p>
                    <a:pPr marL="0" marR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uk-UA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ru-RU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6-4F9B-B8D2-84201E299EAC}"/>
                </c:ext>
              </c:extLst>
            </c:dLbl>
            <c:dLbl>
              <c:idx val="1"/>
              <c:layout>
                <c:manualLayout>
                  <c:x val="-0.12180499336551703"/>
                  <c:y val="1.4927236946472385E-2"/>
                </c:manualLayout>
              </c:layout>
              <c:tx>
                <c:rich>
                  <a:bodyPr/>
                  <a:lstStyle/>
                  <a:p>
                    <a:pPr marL="0" marR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uk-UA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err="1"/>
                      <a:t>Автономізовано</a:t>
                    </a:r>
                    <a:r>
                      <a:rPr lang="ru-RU" dirty="0"/>
                      <a:t> до 2018 року: </a:t>
                    </a:r>
                  </a:p>
                  <a:p>
                    <a:pPr marL="0" marR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uk-UA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1" i="0" u="none" strike="noStrike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rPr>
                      <a:t>7</a:t>
                    </a:r>
                    <a:r>
                      <a:rPr lang="ru-RU" sz="1800" b="1" i="0" u="none" strike="noStrike" kern="1200" baseline="0" dirty="0">
                        <a:solidFill>
                          <a:srgbClr val="FFCB05"/>
                        </a:solidFill>
                        <a:latin typeface="+mn-lt"/>
                        <a:ea typeface="+mn-ea"/>
                        <a:cs typeface="+mn-cs"/>
                      </a:rPr>
                      <a:t> </a:t>
                    </a:r>
                    <a:r>
                      <a:rPr lang="ru-RU" sz="1200" b="1" i="0" u="none" strike="noStrike" kern="1200" baseline="0" dirty="0" err="1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rPr>
                      <a:t>закладів</a:t>
                    </a:r>
                    <a:endParaRPr lang="ru-RU" sz="1200" b="1" i="0" u="none" strike="noStrike" kern="1200" baseline="0" dirty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C6-4F9B-B8D2-84201E299EAC}"/>
                </c:ext>
              </c:extLst>
            </c:dLbl>
            <c:dLbl>
              <c:idx val="2"/>
              <c:layout>
                <c:manualLayout>
                  <c:x val="2.8182141187666779E-2"/>
                  <c:y val="7.4634900005884032E-3"/>
                </c:manualLayout>
              </c:layout>
              <c:tx>
                <c:rich>
                  <a:bodyPr/>
                  <a:lstStyle/>
                  <a:p>
                    <a:pPr marL="0" marR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uk-UA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err="1"/>
                      <a:t>Автономізовано</a:t>
                    </a:r>
                    <a:r>
                      <a:rPr lang="ru-RU" dirty="0"/>
                      <a:t> у 2018 </a:t>
                    </a:r>
                    <a:r>
                      <a:rPr lang="ru-RU" dirty="0" err="1"/>
                      <a:t>році</a:t>
                    </a:r>
                    <a:r>
                      <a:rPr lang="ru-RU" dirty="0"/>
                      <a:t>: </a:t>
                    </a:r>
                  </a:p>
                  <a:p>
                    <a:pPr marL="0" marR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uk-UA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dirty="0">
                        <a:solidFill>
                          <a:srgbClr val="C00000"/>
                        </a:solidFill>
                      </a:rPr>
                      <a:t>3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заклади</a:t>
                    </a:r>
                    <a:endParaRPr lang="ru-RU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C6-4F9B-B8D2-84201E299EAC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pPr marL="0" marR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uk-UA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err="1"/>
                      <a:t>Заклади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обласного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підпорядкування</a:t>
                    </a:r>
                    <a:r>
                      <a:rPr lang="ru-RU" dirty="0"/>
                      <a:t>:</a:t>
                    </a:r>
                  </a:p>
                  <a:p>
                    <a:pPr marL="0" marR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uk-UA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dirty="0">
                        <a:solidFill>
                          <a:srgbClr val="C00000"/>
                        </a:solidFill>
                      </a:rPr>
                      <a:t>         21</a:t>
                    </a:r>
                    <a:r>
                      <a:rPr lang="ru-RU" dirty="0"/>
                      <a:t> 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C6-4F9B-B8D2-84201E299EAC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pPr marL="0" marR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uk-UA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err="1"/>
                      <a:t>Заклади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міського</a:t>
                    </a:r>
                    <a:r>
                      <a:rPr lang="ru-RU" dirty="0"/>
                      <a:t> </a:t>
                    </a:r>
                    <a:r>
                      <a:rPr lang="ru-RU" dirty="0" err="1"/>
                      <a:t>підпорядкування</a:t>
                    </a:r>
                    <a:r>
                      <a:rPr lang="ru-RU" dirty="0"/>
                      <a:t>:</a:t>
                    </a:r>
                  </a:p>
                  <a:p>
                    <a:pPr marL="0" marR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uk-UA" sz="1200" b="1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>
                        <a:solidFill>
                          <a:srgbClr val="C00000"/>
                        </a:solidFill>
                      </a:rPr>
                      <a:t>         </a:t>
                    </a:r>
                    <a:r>
                      <a:rPr lang="ru-RU" sz="1800" smtClean="0">
                        <a:solidFill>
                          <a:srgbClr val="C00000"/>
                        </a:solidFill>
                      </a:rPr>
                      <a:t>18</a:t>
                    </a:r>
                    <a:r>
                      <a:rPr lang="ru-RU" smtClean="0"/>
                      <a:t> </a:t>
                    </a:r>
                    <a:endParaRPr lang="ru-RU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C6-4F9B-B8D2-84201E299EAC}"/>
                </c:ext>
              </c:extLst>
            </c:dLbl>
            <c:dLbl>
              <c:idx val="6"/>
              <c:layout>
                <c:manualLayout>
                  <c:x val="-0.15540555766340428"/>
                  <c:y val="-1.650873524074104E-3"/>
                </c:manualLayout>
              </c:layout>
              <c:tx>
                <c:rich>
                  <a:bodyPr/>
                  <a:lstStyle/>
                  <a:p>
                    <a:pPr algn="l">
                      <a:defRPr sz="1200" b="1"/>
                    </a:pPr>
                    <a:r>
                      <a:rPr lang="ru-RU" sz="1200" b="1" dirty="0" err="1"/>
                      <a:t>Розпочато</a:t>
                    </a:r>
                    <a:endParaRPr lang="ru-RU" sz="1200" b="1" dirty="0"/>
                  </a:p>
                  <a:p>
                    <a:pPr algn="l">
                      <a:defRPr sz="1200" b="1"/>
                    </a:pPr>
                    <a:r>
                      <a:rPr lang="ru-RU" sz="1200" b="1" dirty="0" err="1"/>
                      <a:t>автономізацію</a:t>
                    </a:r>
                    <a:r>
                      <a:rPr lang="ru-RU" sz="1200" b="1" dirty="0"/>
                      <a:t> </a:t>
                    </a:r>
                  </a:p>
                  <a:p>
                    <a:pPr algn="l">
                      <a:defRPr sz="1200" b="1"/>
                    </a:pPr>
                    <a:r>
                      <a:rPr lang="ru-RU" sz="1200" b="1" dirty="0"/>
                      <a:t>у 2018 </a:t>
                    </a:r>
                    <a:r>
                      <a:rPr lang="ru-RU" sz="1200" b="1" dirty="0" err="1"/>
                      <a:t>році</a:t>
                    </a:r>
                    <a:r>
                      <a:rPr lang="ru-RU" sz="1200" b="1" dirty="0"/>
                      <a:t>: </a:t>
                    </a:r>
                  </a:p>
                  <a:p>
                    <a:pPr algn="l">
                      <a:defRPr sz="1200" b="1"/>
                    </a:pPr>
                    <a:r>
                      <a:rPr lang="ru-RU" sz="1800" b="1" dirty="0" smtClean="0">
                        <a:solidFill>
                          <a:srgbClr val="C00000"/>
                        </a:solidFill>
                      </a:rPr>
                      <a:t>39</a:t>
                    </a:r>
                    <a:r>
                      <a:rPr lang="ru-RU" sz="1200" b="1" dirty="0" smtClean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ru-RU" sz="1200" b="1" dirty="0" err="1"/>
                      <a:t>закладів</a:t>
                    </a:r>
                    <a:endParaRPr lang="ru-RU" sz="12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2C6-4F9B-B8D2-84201E299EA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Лист1!$B$6:$B$11</c:f>
              <c:strCache>
                <c:ptCount val="6"/>
                <c:pt idx="0">
                  <c:v>автономізація передбачається</c:v>
                </c:pt>
                <c:pt idx="1">
                  <c:v>автономізовано до 2018 року</c:v>
                </c:pt>
                <c:pt idx="2">
                  <c:v>автономізовано в 2018 році</c:v>
                </c:pt>
                <c:pt idx="3">
                  <c:v>розпочали автономізацію у 2018 р.</c:v>
                </c:pt>
                <c:pt idx="4">
                  <c:v>заклади обласного підпорядкування</c:v>
                </c:pt>
                <c:pt idx="5">
                  <c:v>міські заклади</c:v>
                </c:pt>
              </c:strCache>
            </c:strRef>
          </c:cat>
          <c:val>
            <c:numRef>
              <c:f>Лист1!$C$6:$C$11</c:f>
              <c:numCache>
                <c:formatCode>General</c:formatCode>
                <c:ptCount val="6"/>
                <c:pt idx="0">
                  <c:v>50</c:v>
                </c:pt>
                <c:pt idx="1">
                  <c:v>7</c:v>
                </c:pt>
                <c:pt idx="2">
                  <c:v>3</c:v>
                </c:pt>
                <c:pt idx="4">
                  <c:v>21</c:v>
                </c:pt>
                <c:pt idx="5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D2C6-4F9B-B8D2-84201E299E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7FF4F-4CC0-4289-A42D-43C772D5C272}" type="datetimeFigureOut">
              <a:rPr lang="uk-UA" smtClean="0"/>
              <a:t>21.12.2018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86AA7-86FA-4CFF-8E45-988E7CF17D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193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86AA7-86FA-4CFF-8E45-988E7CF17DE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324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6D7A-AFC8-4F9F-BD7B-1E8C3875F3ED}" type="datetimeFigureOut">
              <a:rPr lang="uk-UA" smtClean="0"/>
              <a:t>21.12.2018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6B49-4325-4AA2-BCEB-4D95DDE418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436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6D7A-AFC8-4F9F-BD7B-1E8C3875F3ED}" type="datetimeFigureOut">
              <a:rPr lang="uk-UA" smtClean="0"/>
              <a:t>21.12.2018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6B49-4325-4AA2-BCEB-4D95DDE418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198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6D7A-AFC8-4F9F-BD7B-1E8C3875F3ED}" type="datetimeFigureOut">
              <a:rPr lang="uk-UA" smtClean="0"/>
              <a:t>21.12.2018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6B49-4325-4AA2-BCEB-4D95DDE418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283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6D7A-AFC8-4F9F-BD7B-1E8C3875F3ED}" type="datetimeFigureOut">
              <a:rPr lang="uk-UA" smtClean="0"/>
              <a:t>21.12.2018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6B49-4325-4AA2-BCEB-4D95DDE418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316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6D7A-AFC8-4F9F-BD7B-1E8C3875F3ED}" type="datetimeFigureOut">
              <a:rPr lang="uk-UA" smtClean="0"/>
              <a:t>21.12.2018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6B49-4325-4AA2-BCEB-4D95DDE418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328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6D7A-AFC8-4F9F-BD7B-1E8C3875F3ED}" type="datetimeFigureOut">
              <a:rPr lang="uk-UA" smtClean="0"/>
              <a:t>21.12.2018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6B49-4325-4AA2-BCEB-4D95DDE418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4693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6D7A-AFC8-4F9F-BD7B-1E8C3875F3ED}" type="datetimeFigureOut">
              <a:rPr lang="uk-UA" smtClean="0"/>
              <a:t>21.12.2018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6B49-4325-4AA2-BCEB-4D95DDE418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15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6D7A-AFC8-4F9F-BD7B-1E8C3875F3ED}" type="datetimeFigureOut">
              <a:rPr lang="uk-UA" smtClean="0"/>
              <a:t>21.12.2018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6B49-4325-4AA2-BCEB-4D95DDE418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1886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6D7A-AFC8-4F9F-BD7B-1E8C3875F3ED}" type="datetimeFigureOut">
              <a:rPr lang="uk-UA" smtClean="0"/>
              <a:t>21.12.2018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6B49-4325-4AA2-BCEB-4D95DDE418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682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6D7A-AFC8-4F9F-BD7B-1E8C3875F3ED}" type="datetimeFigureOut">
              <a:rPr lang="uk-UA" smtClean="0"/>
              <a:t>21.12.2018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6B49-4325-4AA2-BCEB-4D95DDE418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332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6D7A-AFC8-4F9F-BD7B-1E8C3875F3ED}" type="datetimeFigureOut">
              <a:rPr lang="uk-UA" smtClean="0"/>
              <a:t>21.12.2018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6B49-4325-4AA2-BCEB-4D95DDE418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922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96D7A-AFC8-4F9F-BD7B-1E8C3875F3ED}" type="datetimeFigureOut">
              <a:rPr lang="uk-UA" smtClean="0"/>
              <a:t>21.12.2018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B6B49-4325-4AA2-BCEB-4D95DDE418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076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4"/>
          <p:cNvSpPr/>
          <p:nvPr/>
        </p:nvSpPr>
        <p:spPr>
          <a:xfrm rot="5400000">
            <a:off x="-352717" y="-416582"/>
            <a:ext cx="5888994" cy="5976664"/>
          </a:xfrm>
          <a:prstGeom prst="rtTriangle">
            <a:avLst/>
          </a:prstGeom>
          <a:solidFill>
            <a:srgbClr val="0082C6"/>
          </a:solidFill>
          <a:ln>
            <a:noFill/>
          </a:ln>
          <a:effectLst>
            <a:innerShdw blurRad="660400" dist="63500" dir="18900000">
              <a:prstClr val="black">
                <a:alpha val="8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1131590"/>
            <a:ext cx="5040560" cy="144016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368300" dist="152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27560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latin typeface="Arial Black" pitchFamily="34" charset="0"/>
              </a:rPr>
              <a:t>Щодо реформування системи охорони здоров’я вторинного рівня надання медичної допомоги у 2019 році.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4211960" y="3497556"/>
            <a:ext cx="4464496" cy="1152128"/>
            <a:chOff x="3707904" y="3435846"/>
            <a:chExt cx="4464496" cy="1152128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3707904" y="3435846"/>
              <a:ext cx="4464496" cy="1152128"/>
            </a:xfrm>
            <a:prstGeom prst="rect">
              <a:avLst/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815916" y="3550245"/>
              <a:ext cx="4248472" cy="92333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uk-UA" dirty="0">
                  <a:solidFill>
                    <a:schemeClr val="tx1"/>
                  </a:solidFill>
                  <a:latin typeface="Arial Black" pitchFamily="34" charset="0"/>
                </a:rPr>
                <a:t>департамент охорони здоров’я облдержадміністрації</a:t>
              </a:r>
            </a:p>
            <a:p>
              <a:r>
                <a:rPr lang="uk-UA" dirty="0" err="1">
                  <a:solidFill>
                    <a:schemeClr val="tx1"/>
                  </a:solidFill>
                  <a:latin typeface="Arial Black" pitchFamily="34" charset="0"/>
                </a:rPr>
                <a:t>Корнєєва</a:t>
              </a:r>
              <a:r>
                <a:rPr lang="uk-UA" dirty="0">
                  <a:solidFill>
                    <a:schemeClr val="tx1"/>
                  </a:solidFill>
                  <a:latin typeface="Arial Black" pitchFamily="34" charset="0"/>
                </a:rPr>
                <a:t> М.В.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2442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4117878" y="3951900"/>
            <a:ext cx="4680520" cy="713076"/>
            <a:chOff x="4448491" y="4008998"/>
            <a:chExt cx="4680520" cy="713076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4805028" y="4011910"/>
              <a:ext cx="4323983" cy="707253"/>
            </a:xfrm>
            <a:prstGeom prst="rect">
              <a:avLst/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 dirty="0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4448491" y="4008998"/>
              <a:ext cx="713076" cy="713076"/>
            </a:xfrm>
            <a:prstGeom prst="ellipse">
              <a:avLst/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/>
            </a:p>
          </p:txBody>
        </p:sp>
        <p:sp>
          <p:nvSpPr>
            <p:cNvPr id="41" name="Овал 40"/>
            <p:cNvSpPr/>
            <p:nvPr/>
          </p:nvSpPr>
          <p:spPr>
            <a:xfrm rot="10588898">
              <a:off x="4574321" y="4134828"/>
              <a:ext cx="461417" cy="461417"/>
            </a:xfrm>
            <a:prstGeom prst="ellipse">
              <a:avLst/>
            </a:prstGeom>
            <a:solidFill>
              <a:srgbClr val="E06666"/>
            </a:solidFill>
            <a:ln>
              <a:noFill/>
            </a:ln>
            <a:effectLst>
              <a:innerShdw blurRad="139700" dist="50800" dir="3060000">
                <a:prstClr val="black">
                  <a:alpha val="4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9" name="Прямоугольный треугольник 28"/>
          <p:cNvSpPr/>
          <p:nvPr/>
        </p:nvSpPr>
        <p:spPr>
          <a:xfrm rot="5400000">
            <a:off x="-445621" y="-365116"/>
            <a:ext cx="3081738" cy="3127616"/>
          </a:xfrm>
          <a:prstGeom prst="rtTriangle">
            <a:avLst/>
          </a:prstGeom>
          <a:solidFill>
            <a:srgbClr val="E06666"/>
          </a:solidFill>
          <a:ln>
            <a:noFill/>
          </a:ln>
          <a:effectLst>
            <a:innerShdw blurRad="660400" dist="63500" dir="18900000">
              <a:prstClr val="black">
                <a:alpha val="8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39552" y="483519"/>
            <a:ext cx="3395559" cy="995338"/>
          </a:xfrm>
          <a:prstGeom prst="rect">
            <a:avLst/>
          </a:prstGeom>
          <a:solidFill>
            <a:srgbClr val="0082C6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39552" y="483518"/>
            <a:ext cx="33894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chemeClr val="bg1"/>
                </a:solidFill>
                <a:latin typeface="Arial Black" pitchFamily="34" charset="0"/>
              </a:rPr>
              <a:t>Завдання для керівників закладів охорони здоров’я: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924619" y="4036548"/>
            <a:ext cx="363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Впровадження МІС</a:t>
            </a:r>
          </a:p>
          <a:p>
            <a:r>
              <a:rPr lang="uk-UA" b="1" dirty="0"/>
              <a:t>Платні МІС (середина 2019 року)</a:t>
            </a:r>
          </a:p>
        </p:txBody>
      </p:sp>
      <p:grpSp>
        <p:nvGrpSpPr>
          <p:cNvPr id="42" name="Группа 41"/>
          <p:cNvGrpSpPr/>
          <p:nvPr/>
        </p:nvGrpSpPr>
        <p:grpSpPr>
          <a:xfrm>
            <a:off x="4117878" y="1548229"/>
            <a:ext cx="4680520" cy="713076"/>
            <a:chOff x="4293908" y="1599504"/>
            <a:chExt cx="4680520" cy="713076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4650445" y="1602416"/>
              <a:ext cx="4323983" cy="707253"/>
            </a:xfrm>
            <a:prstGeom prst="rect">
              <a:avLst/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 dirty="0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4293908" y="1599504"/>
              <a:ext cx="713076" cy="713076"/>
            </a:xfrm>
            <a:prstGeom prst="ellipse">
              <a:avLst/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/>
            </a:p>
          </p:txBody>
        </p:sp>
        <p:sp>
          <p:nvSpPr>
            <p:cNvPr id="35" name="Овал 34"/>
            <p:cNvSpPr/>
            <p:nvPr/>
          </p:nvSpPr>
          <p:spPr>
            <a:xfrm rot="10800000">
              <a:off x="4419738" y="1725334"/>
              <a:ext cx="461417" cy="461417"/>
            </a:xfrm>
            <a:prstGeom prst="ellipse">
              <a:avLst/>
            </a:prstGeom>
            <a:solidFill>
              <a:srgbClr val="E06666"/>
            </a:solidFill>
            <a:ln>
              <a:noFill/>
            </a:ln>
            <a:effectLst>
              <a:innerShdw blurRad="139700" dist="50800" dir="3060000">
                <a:prstClr val="black">
                  <a:alpha val="4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5093662" y="1720101"/>
            <a:ext cx="363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Нові колективні договори</a:t>
            </a:r>
          </a:p>
        </p:txBody>
      </p:sp>
      <p:grpSp>
        <p:nvGrpSpPr>
          <p:cNvPr id="26" name="Группа 25"/>
          <p:cNvGrpSpPr/>
          <p:nvPr/>
        </p:nvGrpSpPr>
        <p:grpSpPr>
          <a:xfrm>
            <a:off x="4117878" y="2750065"/>
            <a:ext cx="4680520" cy="713076"/>
            <a:chOff x="4448490" y="2780483"/>
            <a:chExt cx="4680520" cy="713076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4805027" y="2783395"/>
              <a:ext cx="4323983" cy="707253"/>
            </a:xfrm>
            <a:prstGeom prst="rect">
              <a:avLst/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 dirty="0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4448490" y="2780483"/>
              <a:ext cx="713076" cy="713076"/>
            </a:xfrm>
            <a:prstGeom prst="ellipse">
              <a:avLst/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/>
            </a:p>
          </p:txBody>
        </p:sp>
        <p:sp>
          <p:nvSpPr>
            <p:cNvPr id="38" name="Овал 37"/>
            <p:cNvSpPr/>
            <p:nvPr/>
          </p:nvSpPr>
          <p:spPr>
            <a:xfrm rot="10800000">
              <a:off x="4574320" y="2906313"/>
              <a:ext cx="461417" cy="461417"/>
            </a:xfrm>
            <a:prstGeom prst="ellipse">
              <a:avLst/>
            </a:prstGeom>
            <a:solidFill>
              <a:srgbClr val="E06666"/>
            </a:solidFill>
            <a:ln>
              <a:noFill/>
            </a:ln>
            <a:effectLst>
              <a:innerShdw blurRad="139700" dist="50800" dir="3060000">
                <a:prstClr val="black">
                  <a:alpha val="4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5093662" y="2921937"/>
            <a:ext cx="40710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Аналіз та оптимізація штату</a:t>
            </a:r>
          </a:p>
        </p:txBody>
      </p:sp>
    </p:spTree>
    <p:extLst>
      <p:ext uri="{BB962C8B-B14F-4D97-AF65-F5344CB8AC3E}">
        <p14:creationId xmlns:p14="http://schemas.microsoft.com/office/powerpoint/2010/main" val="1101766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1274336" y="3954812"/>
            <a:ext cx="7474128" cy="713076"/>
            <a:chOff x="4448491" y="4008998"/>
            <a:chExt cx="7474128" cy="713076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4805028" y="4011910"/>
              <a:ext cx="7117591" cy="707253"/>
            </a:xfrm>
            <a:prstGeom prst="rect">
              <a:avLst/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 dirty="0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4448491" y="4008998"/>
              <a:ext cx="713076" cy="713076"/>
            </a:xfrm>
            <a:prstGeom prst="ellipse">
              <a:avLst/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/>
            </a:p>
          </p:txBody>
        </p:sp>
        <p:sp>
          <p:nvSpPr>
            <p:cNvPr id="41" name="Овал 40"/>
            <p:cNvSpPr/>
            <p:nvPr/>
          </p:nvSpPr>
          <p:spPr>
            <a:xfrm rot="10588898">
              <a:off x="4574321" y="4134828"/>
              <a:ext cx="461417" cy="461417"/>
            </a:xfrm>
            <a:prstGeom prst="ellipse">
              <a:avLst/>
            </a:prstGeom>
            <a:solidFill>
              <a:srgbClr val="E06666"/>
            </a:solidFill>
            <a:ln>
              <a:noFill/>
            </a:ln>
            <a:effectLst>
              <a:innerShdw blurRad="139700" dist="50800" dir="3060000">
                <a:prstClr val="black">
                  <a:alpha val="4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9" name="Прямоугольный треугольник 28"/>
          <p:cNvSpPr/>
          <p:nvPr/>
        </p:nvSpPr>
        <p:spPr>
          <a:xfrm rot="5400000">
            <a:off x="-445621" y="-365116"/>
            <a:ext cx="3081738" cy="3127616"/>
          </a:xfrm>
          <a:prstGeom prst="rtTriangle">
            <a:avLst/>
          </a:prstGeom>
          <a:solidFill>
            <a:srgbClr val="E06666"/>
          </a:solidFill>
          <a:ln>
            <a:noFill/>
          </a:ln>
          <a:effectLst>
            <a:innerShdw blurRad="660400" dist="63500" dir="18900000">
              <a:prstClr val="black">
                <a:alpha val="8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39553" y="483519"/>
            <a:ext cx="2952328" cy="864095"/>
          </a:xfrm>
          <a:prstGeom prst="rect">
            <a:avLst/>
          </a:prstGeom>
          <a:solidFill>
            <a:srgbClr val="0082C6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827583" y="700903"/>
            <a:ext cx="28803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chemeClr val="bg1"/>
                </a:solidFill>
                <a:latin typeface="Arial Black" pitchFamily="34" charset="0"/>
              </a:rPr>
              <a:t>Завдання</a:t>
            </a:r>
          </a:p>
          <a:p>
            <a:r>
              <a:rPr lang="uk-UA" dirty="0">
                <a:solidFill>
                  <a:schemeClr val="bg1"/>
                </a:solidFill>
                <a:latin typeface="Arial Black" pitchFamily="34" charset="0"/>
              </a:rPr>
              <a:t>для місцевої влади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267744" y="4011910"/>
            <a:ext cx="64317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/>
              <a:t>100% комп’ютеризація (у кожного спеціаліста з середини 2019 року) </a:t>
            </a:r>
          </a:p>
          <a:p>
            <a:r>
              <a:rPr lang="uk-UA" sz="1600" b="1" dirty="0"/>
              <a:t>Обов’язково для участі в програмі «Безкоштовна діагностика»</a:t>
            </a:r>
          </a:p>
        </p:txBody>
      </p:sp>
      <p:grpSp>
        <p:nvGrpSpPr>
          <p:cNvPr id="42" name="Группа 41"/>
          <p:cNvGrpSpPr/>
          <p:nvPr/>
        </p:nvGrpSpPr>
        <p:grpSpPr>
          <a:xfrm>
            <a:off x="3635896" y="1548229"/>
            <a:ext cx="5112568" cy="713076"/>
            <a:chOff x="4293908" y="1599504"/>
            <a:chExt cx="4680520" cy="713076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4650445" y="1602416"/>
              <a:ext cx="4323983" cy="707253"/>
            </a:xfrm>
            <a:prstGeom prst="rect">
              <a:avLst/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 dirty="0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4293908" y="1599504"/>
              <a:ext cx="713076" cy="713076"/>
            </a:xfrm>
            <a:prstGeom prst="ellipse">
              <a:avLst/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/>
            </a:p>
          </p:txBody>
        </p:sp>
        <p:sp>
          <p:nvSpPr>
            <p:cNvPr id="35" name="Овал 34"/>
            <p:cNvSpPr/>
            <p:nvPr/>
          </p:nvSpPr>
          <p:spPr>
            <a:xfrm rot="10800000">
              <a:off x="4419738" y="1725334"/>
              <a:ext cx="461417" cy="461417"/>
            </a:xfrm>
            <a:prstGeom prst="ellipse">
              <a:avLst/>
            </a:prstGeom>
            <a:solidFill>
              <a:srgbClr val="E06666"/>
            </a:solidFill>
            <a:ln>
              <a:noFill/>
            </a:ln>
            <a:effectLst>
              <a:innerShdw blurRad="139700" dist="50800" dir="3060000">
                <a:prstClr val="black">
                  <a:alpha val="4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4499992" y="1626935"/>
            <a:ext cx="43058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/>
              <a:t>Реорганізація у комунальні некомерційні підприємства усіх закладів охорони здоров’я</a:t>
            </a:r>
          </a:p>
        </p:txBody>
      </p:sp>
      <p:grpSp>
        <p:nvGrpSpPr>
          <p:cNvPr id="26" name="Группа 25"/>
          <p:cNvGrpSpPr/>
          <p:nvPr/>
        </p:nvGrpSpPr>
        <p:grpSpPr>
          <a:xfrm>
            <a:off x="2411760" y="2750065"/>
            <a:ext cx="6336704" cy="713076"/>
            <a:chOff x="4448490" y="2780483"/>
            <a:chExt cx="6336704" cy="713076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4805027" y="2783395"/>
              <a:ext cx="5980167" cy="707253"/>
            </a:xfrm>
            <a:prstGeom prst="rect">
              <a:avLst/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 dirty="0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4448490" y="2780483"/>
              <a:ext cx="713076" cy="713076"/>
            </a:xfrm>
            <a:prstGeom prst="ellipse">
              <a:avLst/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/>
            </a:p>
          </p:txBody>
        </p:sp>
        <p:sp>
          <p:nvSpPr>
            <p:cNvPr id="38" name="Овал 37"/>
            <p:cNvSpPr/>
            <p:nvPr/>
          </p:nvSpPr>
          <p:spPr>
            <a:xfrm rot="10800000">
              <a:off x="4574320" y="2906313"/>
              <a:ext cx="461417" cy="461417"/>
            </a:xfrm>
            <a:prstGeom prst="ellipse">
              <a:avLst/>
            </a:prstGeom>
            <a:solidFill>
              <a:srgbClr val="E06666"/>
            </a:solidFill>
            <a:ln>
              <a:noFill/>
            </a:ln>
            <a:effectLst>
              <a:innerShdw blurRad="139700" dist="50800" dir="3060000">
                <a:prstClr val="black">
                  <a:alpha val="4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3309090" y="2818420"/>
            <a:ext cx="53673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/>
              <a:t>Додаткове фінансування з середини 2019 року «Безкоштовна діагностика».  З 2020 року - лише НСЗУ</a:t>
            </a:r>
          </a:p>
        </p:txBody>
      </p:sp>
    </p:spTree>
    <p:extLst>
      <p:ext uri="{BB962C8B-B14F-4D97-AF65-F5344CB8AC3E}">
        <p14:creationId xmlns:p14="http://schemas.microsoft.com/office/powerpoint/2010/main" val="1555755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" y="-17123"/>
            <a:ext cx="9144000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ый треугольник 5"/>
          <p:cNvSpPr/>
          <p:nvPr/>
        </p:nvSpPr>
        <p:spPr>
          <a:xfrm rot="5400000">
            <a:off x="-445621" y="-365116"/>
            <a:ext cx="3081738" cy="3127616"/>
          </a:xfrm>
          <a:prstGeom prst="rtTriangle">
            <a:avLst/>
          </a:prstGeom>
          <a:solidFill>
            <a:srgbClr val="0082C6"/>
          </a:solidFill>
          <a:ln>
            <a:noFill/>
          </a:ln>
          <a:effectLst>
            <a:innerShdw blurRad="660400" dist="63500" dir="18900000">
              <a:prstClr val="black">
                <a:alpha val="8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195487"/>
            <a:ext cx="3833190" cy="936104"/>
          </a:xfrm>
          <a:prstGeom prst="rect">
            <a:avLst/>
          </a:prstGeom>
          <a:solidFill>
            <a:srgbClr val="FFCB05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95248" y="344859"/>
            <a:ext cx="36375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Arial Black" panose="020B0A04020102020204" pitchFamily="34" charset="0"/>
              </a:rPr>
              <a:t>Безкоштовна діагностика </a:t>
            </a:r>
          </a:p>
          <a:p>
            <a:r>
              <a:rPr lang="uk-UA" dirty="0">
                <a:latin typeface="Arial Black" panose="020B0A04020102020204" pitchFamily="34" charset="0"/>
              </a:rPr>
              <a:t>з </a:t>
            </a:r>
            <a:r>
              <a:rPr lang="ru-RU" dirty="0">
                <a:latin typeface="Arial Black" panose="020B0A04020102020204" pitchFamily="34" charset="0"/>
              </a:rPr>
              <a:t>1 </a:t>
            </a:r>
            <a:r>
              <a:rPr lang="uk-UA" dirty="0">
                <a:latin typeface="Arial Black" panose="020B0A04020102020204" pitchFamily="34" charset="0"/>
              </a:rPr>
              <a:t>липня 2019 року</a:t>
            </a:r>
          </a:p>
        </p:txBody>
      </p:sp>
    </p:spTree>
    <p:extLst>
      <p:ext uri="{BB962C8B-B14F-4D97-AF65-F5344CB8AC3E}">
        <p14:creationId xmlns:p14="http://schemas.microsoft.com/office/powerpoint/2010/main" val="3415371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ый треугольник 5"/>
          <p:cNvSpPr/>
          <p:nvPr/>
        </p:nvSpPr>
        <p:spPr>
          <a:xfrm rot="5400000">
            <a:off x="-445621" y="-365116"/>
            <a:ext cx="3081738" cy="3127616"/>
          </a:xfrm>
          <a:prstGeom prst="rtTriangle">
            <a:avLst/>
          </a:prstGeom>
          <a:solidFill>
            <a:srgbClr val="E06666"/>
          </a:solidFill>
          <a:ln>
            <a:noFill/>
          </a:ln>
          <a:effectLst>
            <a:innerShdw blurRad="660400" dist="63500" dir="18900000">
              <a:prstClr val="black">
                <a:alpha val="8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195487"/>
            <a:ext cx="3833190" cy="936104"/>
          </a:xfrm>
          <a:prstGeom prst="rect">
            <a:avLst/>
          </a:prstGeom>
          <a:solidFill>
            <a:srgbClr val="FFCB05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7604" y="195487"/>
            <a:ext cx="36364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Arial Black" panose="020B0A04020102020204" pitchFamily="34" charset="0"/>
              </a:rPr>
              <a:t>Стан автономізації закладів охорони здоров’я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5010742"/>
              </p:ext>
            </p:extLst>
          </p:nvPr>
        </p:nvGraphicFramePr>
        <p:xfrm>
          <a:off x="1331640" y="1190053"/>
          <a:ext cx="7632848" cy="3891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2038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4"/>
          <p:cNvSpPr/>
          <p:nvPr/>
        </p:nvSpPr>
        <p:spPr>
          <a:xfrm rot="5400000">
            <a:off x="-352717" y="-416582"/>
            <a:ext cx="5888994" cy="5976664"/>
          </a:xfrm>
          <a:prstGeom prst="rtTriangle">
            <a:avLst/>
          </a:prstGeom>
          <a:solidFill>
            <a:srgbClr val="0082C6"/>
          </a:solidFill>
          <a:ln>
            <a:noFill/>
          </a:ln>
          <a:effectLst>
            <a:innerShdw blurRad="660400" dist="63500" dir="18900000">
              <a:prstClr val="black">
                <a:alpha val="8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1131590"/>
            <a:ext cx="5040560" cy="1440160"/>
          </a:xfrm>
          <a:prstGeom prst="rect">
            <a:avLst/>
          </a:prstGeom>
          <a:solidFill>
            <a:srgbClr val="FFCB05"/>
          </a:solidFill>
          <a:ln>
            <a:noFill/>
          </a:ln>
          <a:effectLst>
            <a:outerShdw blurRad="368300" dist="152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177966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Arial Black" pitchFamily="34" charset="0"/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146041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061960" y="-236562"/>
            <a:ext cx="2381548" cy="5544616"/>
          </a:xfrm>
          <a:prstGeom prst="rect">
            <a:avLst/>
          </a:prstGeom>
          <a:solidFill>
            <a:srgbClr val="0082C6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20" name="Группа 19"/>
          <p:cNvGrpSpPr/>
          <p:nvPr/>
        </p:nvGrpSpPr>
        <p:grpSpPr>
          <a:xfrm>
            <a:off x="5443508" y="668184"/>
            <a:ext cx="3420396" cy="720080"/>
            <a:chOff x="4607988" y="483518"/>
            <a:chExt cx="3420396" cy="72008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4607988" y="483518"/>
              <a:ext cx="3420396" cy="720080"/>
            </a:xfrm>
            <a:prstGeom prst="rect">
              <a:avLst/>
            </a:prstGeom>
            <a:solidFill>
              <a:srgbClr val="E0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748849" y="516193"/>
              <a:ext cx="323842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uk-UA" dirty="0">
                  <a:solidFill>
                    <a:schemeClr val="bg1"/>
                  </a:solidFill>
                  <a:latin typeface="Arial Black" pitchFamily="34" charset="0"/>
                </a:rPr>
                <a:t>Стаціонарна допомога </a:t>
              </a:r>
            </a:p>
            <a:p>
              <a:r>
                <a:rPr lang="uk-UA" dirty="0">
                  <a:solidFill>
                    <a:schemeClr val="bg1"/>
                  </a:solidFill>
                  <a:latin typeface="Arial Black" pitchFamily="34" charset="0"/>
                </a:rPr>
                <a:t>(підготовка)</a:t>
              </a:r>
              <a:endParaRPr lang="uk-UA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7" name="Прямая соединительная линия 26"/>
          <p:cNvCxnSpPr/>
          <p:nvPr/>
        </p:nvCxnSpPr>
        <p:spPr>
          <a:xfrm>
            <a:off x="5443508" y="668184"/>
            <a:ext cx="0" cy="3630248"/>
          </a:xfrm>
          <a:prstGeom prst="line">
            <a:avLst/>
          </a:prstGeom>
          <a:ln w="57150">
            <a:solidFill>
              <a:srgbClr val="0082C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Группа 18"/>
          <p:cNvGrpSpPr/>
          <p:nvPr/>
        </p:nvGrpSpPr>
        <p:grpSpPr>
          <a:xfrm>
            <a:off x="4211960" y="1856464"/>
            <a:ext cx="4617672" cy="720080"/>
            <a:chOff x="1451656" y="1657030"/>
            <a:chExt cx="4617672" cy="72008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451656" y="1657030"/>
              <a:ext cx="4617672" cy="720080"/>
            </a:xfrm>
            <a:prstGeom prst="rect">
              <a:avLst/>
            </a:prstGeom>
            <a:solidFill>
              <a:srgbClr val="B6D7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535895" y="1832404"/>
              <a:ext cx="423624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uk-UA" dirty="0">
                  <a:latin typeface="Arial Black" pitchFamily="34" charset="0"/>
                </a:rPr>
                <a:t>Амбулаторна допомога (старт)</a:t>
              </a:r>
              <a:endParaRPr lang="uk-UA" dirty="0"/>
            </a:p>
          </p:txBody>
        </p:sp>
      </p:grpSp>
      <p:cxnSp>
        <p:nvCxnSpPr>
          <p:cNvPr id="25" name="Прямая соединительная линия 24"/>
          <p:cNvCxnSpPr/>
          <p:nvPr/>
        </p:nvCxnSpPr>
        <p:spPr>
          <a:xfrm>
            <a:off x="4211960" y="1856464"/>
            <a:ext cx="0" cy="2373260"/>
          </a:xfrm>
          <a:prstGeom prst="line">
            <a:avLst/>
          </a:prstGeom>
          <a:ln w="57150">
            <a:solidFill>
              <a:srgbClr val="0082C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1730576" y="3044744"/>
            <a:ext cx="7092216" cy="720080"/>
            <a:chOff x="1475656" y="3043136"/>
            <a:chExt cx="7092216" cy="72008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475656" y="3043136"/>
              <a:ext cx="7092216" cy="720080"/>
            </a:xfrm>
            <a:prstGeom prst="rect">
              <a:avLst/>
            </a:prstGeom>
            <a:solidFill>
              <a:srgbClr val="FFCB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807040" y="3218510"/>
              <a:ext cx="473397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uk-UA" dirty="0">
                  <a:latin typeface="Arial Black" pitchFamily="34" charset="0"/>
                </a:rPr>
                <a:t>Первинна допомога (завершення)</a:t>
              </a:r>
              <a:endParaRPr lang="uk-UA" dirty="0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325848" y="4226424"/>
            <a:ext cx="8496944" cy="144016"/>
          </a:xfrm>
          <a:prstGeom prst="rect">
            <a:avLst/>
          </a:prstGeom>
          <a:solidFill>
            <a:srgbClr val="008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Овал 8"/>
          <p:cNvSpPr/>
          <p:nvPr/>
        </p:nvSpPr>
        <p:spPr>
          <a:xfrm>
            <a:off x="539552" y="4143012"/>
            <a:ext cx="310840" cy="310840"/>
          </a:xfrm>
          <a:prstGeom prst="ellipse">
            <a:avLst/>
          </a:prstGeom>
          <a:solidFill>
            <a:srgbClr val="FFCB05"/>
          </a:solidFill>
          <a:ln>
            <a:solidFill>
              <a:srgbClr val="E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Овал 11"/>
          <p:cNvSpPr/>
          <p:nvPr/>
        </p:nvSpPr>
        <p:spPr>
          <a:xfrm>
            <a:off x="2906540" y="4143012"/>
            <a:ext cx="310840" cy="310840"/>
          </a:xfrm>
          <a:prstGeom prst="ellipse">
            <a:avLst/>
          </a:prstGeom>
          <a:solidFill>
            <a:srgbClr val="FFCB05"/>
          </a:solidFill>
          <a:ln>
            <a:solidFill>
              <a:srgbClr val="E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Овал 12"/>
          <p:cNvSpPr/>
          <p:nvPr/>
        </p:nvSpPr>
        <p:spPr>
          <a:xfrm>
            <a:off x="5273528" y="4143012"/>
            <a:ext cx="310840" cy="310840"/>
          </a:xfrm>
          <a:prstGeom prst="ellipse">
            <a:avLst/>
          </a:prstGeom>
          <a:solidFill>
            <a:srgbClr val="FFCB05"/>
          </a:solidFill>
          <a:ln>
            <a:solidFill>
              <a:srgbClr val="E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Овал 13"/>
          <p:cNvSpPr/>
          <p:nvPr/>
        </p:nvSpPr>
        <p:spPr>
          <a:xfrm>
            <a:off x="7640517" y="4143012"/>
            <a:ext cx="310840" cy="310840"/>
          </a:xfrm>
          <a:prstGeom prst="ellipse">
            <a:avLst/>
          </a:prstGeom>
          <a:solidFill>
            <a:srgbClr val="FFCB05"/>
          </a:solidFill>
          <a:ln>
            <a:solidFill>
              <a:srgbClr val="E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4454066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Arial Black" pitchFamily="34" charset="0"/>
              </a:rPr>
              <a:t>2018</a:t>
            </a:r>
            <a:endParaRPr lang="uk-UA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896090" y="4454066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Arial Black" pitchFamily="34" charset="0"/>
              </a:rPr>
              <a:t>2019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269744" y="4454066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Arial Black" pitchFamily="34" charset="0"/>
              </a:rPr>
              <a:t>2020</a:t>
            </a:r>
            <a:endParaRPr lang="uk-UA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029413" y="4454066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Arial Black" pitchFamily="34" charset="0"/>
              </a:rPr>
              <a:t>2021</a:t>
            </a:r>
            <a:endParaRPr lang="uk-UA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730576" y="3044744"/>
            <a:ext cx="0" cy="1184980"/>
          </a:xfrm>
          <a:prstGeom prst="line">
            <a:avLst/>
          </a:prstGeom>
          <a:ln w="57150">
            <a:solidFill>
              <a:srgbClr val="0082C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ый треугольник 28"/>
          <p:cNvSpPr/>
          <p:nvPr/>
        </p:nvSpPr>
        <p:spPr>
          <a:xfrm rot="5400000">
            <a:off x="-445621" y="-365116"/>
            <a:ext cx="3081738" cy="3127616"/>
          </a:xfrm>
          <a:prstGeom prst="rtTriangle">
            <a:avLst/>
          </a:prstGeom>
          <a:solidFill>
            <a:srgbClr val="B6D7A8"/>
          </a:solidFill>
          <a:ln>
            <a:noFill/>
          </a:ln>
          <a:effectLst>
            <a:innerShdw blurRad="660400" dist="63500" dir="18900000">
              <a:prstClr val="black">
                <a:alpha val="8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Прямоугольник 29"/>
          <p:cNvSpPr/>
          <p:nvPr/>
        </p:nvSpPr>
        <p:spPr>
          <a:xfrm>
            <a:off x="539552" y="390943"/>
            <a:ext cx="1604544" cy="702945"/>
          </a:xfrm>
          <a:prstGeom prst="rect">
            <a:avLst/>
          </a:prstGeom>
          <a:solidFill>
            <a:srgbClr val="E06666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14088" y="557749"/>
            <a:ext cx="12554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bg1"/>
                </a:solidFill>
                <a:latin typeface="Arial Black" pitchFamily="34" charset="0"/>
              </a:rPr>
              <a:t>2019 рік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9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>
          <a:xfrm>
            <a:off x="4327040" y="3075806"/>
            <a:ext cx="4500042" cy="2520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/>
          </a:p>
        </p:txBody>
      </p:sp>
      <p:sp>
        <p:nvSpPr>
          <p:cNvPr id="42" name="Прямоугольник 41"/>
          <p:cNvSpPr/>
          <p:nvPr/>
        </p:nvSpPr>
        <p:spPr>
          <a:xfrm>
            <a:off x="240197" y="3075806"/>
            <a:ext cx="3323692" cy="2520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/>
          </a:p>
        </p:txBody>
      </p:sp>
      <p:sp>
        <p:nvSpPr>
          <p:cNvPr id="41" name="Прямоугольник 40"/>
          <p:cNvSpPr/>
          <p:nvPr/>
        </p:nvSpPr>
        <p:spPr>
          <a:xfrm rot="5400000">
            <a:off x="4291218" y="-2173525"/>
            <a:ext cx="417547" cy="9505057"/>
          </a:xfrm>
          <a:prstGeom prst="rect">
            <a:avLst/>
          </a:prstGeom>
          <a:solidFill>
            <a:srgbClr val="E06666"/>
          </a:solidFill>
          <a:ln>
            <a:noFill/>
          </a:ln>
          <a:effectLst>
            <a:innerShdw blurRad="139700" dist="50800" dir="3060000">
              <a:prstClr val="black">
                <a:alpha val="4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Прямоугольный треугольник 28"/>
          <p:cNvSpPr/>
          <p:nvPr/>
        </p:nvSpPr>
        <p:spPr>
          <a:xfrm rot="5400000">
            <a:off x="-932468" y="-821393"/>
            <a:ext cx="3081738" cy="3127616"/>
          </a:xfrm>
          <a:prstGeom prst="rtTriangle">
            <a:avLst/>
          </a:prstGeom>
          <a:solidFill>
            <a:srgbClr val="0082C6"/>
          </a:solidFill>
          <a:ln>
            <a:noFill/>
          </a:ln>
          <a:effectLst>
            <a:innerShdw blurRad="660400" dist="63500" dir="18900000">
              <a:prstClr val="black">
                <a:alpha val="8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38" name="Группа 37"/>
          <p:cNvGrpSpPr/>
          <p:nvPr/>
        </p:nvGrpSpPr>
        <p:grpSpPr>
          <a:xfrm>
            <a:off x="107504" y="206276"/>
            <a:ext cx="1604544" cy="702945"/>
            <a:chOff x="539552" y="390943"/>
            <a:chExt cx="1604544" cy="702945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539552" y="390943"/>
              <a:ext cx="1604544" cy="702945"/>
            </a:xfrm>
            <a:prstGeom prst="rect">
              <a:avLst/>
            </a:prstGeom>
            <a:solidFill>
              <a:srgbClr val="E06666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714088" y="557749"/>
              <a:ext cx="125547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>
                  <a:solidFill>
                    <a:schemeClr val="bg1"/>
                  </a:solidFill>
                  <a:latin typeface="Arial Black" pitchFamily="34" charset="0"/>
                </a:rPr>
                <a:t>2019 рік</a:t>
              </a:r>
              <a:endParaRPr lang="uk-UA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264837" y="642423"/>
            <a:ext cx="4771659" cy="1246323"/>
            <a:chOff x="2286000" y="2571750"/>
            <a:chExt cx="4811542" cy="1296144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2286000" y="2571750"/>
              <a:ext cx="4734272" cy="1296144"/>
            </a:xfrm>
            <a:prstGeom prst="rect">
              <a:avLst/>
            </a:prstGeom>
            <a:solidFill>
              <a:srgbClr val="B6D7A8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2896057" y="2755851"/>
              <a:ext cx="4201485" cy="864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1600" dirty="0">
                  <a:latin typeface="Arial Black" pitchFamily="34" charset="0"/>
                </a:rPr>
                <a:t>реорганізація у комунальні некомерційні підприємства </a:t>
              </a:r>
            </a:p>
            <a:p>
              <a:pPr algn="ctr"/>
              <a:r>
                <a:rPr lang="uk-UA" sz="1600" dirty="0">
                  <a:latin typeface="Arial Black" pitchFamily="34" charset="0"/>
                </a:rPr>
                <a:t>усіх закладів охорони здоров’я.</a:t>
              </a:r>
            </a:p>
          </p:txBody>
        </p:sp>
      </p:grpSp>
      <p:sp>
        <p:nvSpPr>
          <p:cNvPr id="35" name="Прямоугольник 34"/>
          <p:cNvSpPr/>
          <p:nvPr/>
        </p:nvSpPr>
        <p:spPr>
          <a:xfrm>
            <a:off x="4499991" y="3219822"/>
            <a:ext cx="44641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/>
              <a:t>ст. 18 Основ законодавства України про охорону здоров’я – вимоги до особи, яке надає послуги (постанова КМУ від 28.03.2018 № 391):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uk-UA" sz="1400" b="1" dirty="0"/>
              <a:t>ліцензія;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uk-UA" sz="1400" b="1" dirty="0"/>
              <a:t>матеріально-технічна база;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uk-UA" sz="1400" b="1" dirty="0"/>
              <a:t>юридична особа, окрім державного і комунального підприємства, і фізична особа-підприємець; 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434573" y="2370229"/>
            <a:ext cx="2274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Законодавчі вимоги: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76882" y="3219822"/>
            <a:ext cx="315591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/>
              <a:t>п. 4. Перехідних положень Закону України «Про державні фінансові гарантії медичного обслуговування населення» від 19.10.2017 № 2168-</a:t>
            </a:r>
            <a:r>
              <a:rPr lang="en-US" sz="1400" b="1" dirty="0"/>
              <a:t>VIII</a:t>
            </a:r>
            <a:r>
              <a:rPr lang="uk-UA" sz="1400" b="1" dirty="0"/>
              <a:t> - з 01.01.2020 реалізація програми державних гарантій для усіх видів медичної допомоги;</a:t>
            </a:r>
          </a:p>
        </p:txBody>
      </p:sp>
      <p:sp>
        <p:nvSpPr>
          <p:cNvPr id="39" name="Овал 38"/>
          <p:cNvSpPr/>
          <p:nvPr/>
        </p:nvSpPr>
        <p:spPr>
          <a:xfrm>
            <a:off x="3636545" y="632162"/>
            <a:ext cx="1256584" cy="1256584"/>
          </a:xfrm>
          <a:prstGeom prst="ellipse">
            <a:avLst/>
          </a:prstGeom>
          <a:solidFill>
            <a:srgbClr val="B6D7A8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/>
          </a:p>
        </p:txBody>
      </p:sp>
      <p:sp>
        <p:nvSpPr>
          <p:cNvPr id="40" name="Овал 39"/>
          <p:cNvSpPr/>
          <p:nvPr/>
        </p:nvSpPr>
        <p:spPr>
          <a:xfrm rot="10800000">
            <a:off x="3832403" y="828020"/>
            <a:ext cx="864868" cy="864868"/>
          </a:xfrm>
          <a:prstGeom prst="ellipse">
            <a:avLst/>
          </a:prstGeom>
          <a:solidFill>
            <a:srgbClr val="E06666"/>
          </a:solidFill>
          <a:ln>
            <a:noFill/>
          </a:ln>
          <a:effectLst>
            <a:innerShdw blurRad="139700" dist="50800" dir="3060000">
              <a:prstClr val="black">
                <a:alpha val="4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34" name="Группа 33"/>
          <p:cNvGrpSpPr/>
          <p:nvPr/>
        </p:nvGrpSpPr>
        <p:grpSpPr>
          <a:xfrm>
            <a:off x="1845501" y="339502"/>
            <a:ext cx="2502878" cy="1801356"/>
            <a:chOff x="2119264" y="1232637"/>
            <a:chExt cx="2657078" cy="1873364"/>
          </a:xfrm>
        </p:grpSpPr>
        <p:sp>
          <p:nvSpPr>
            <p:cNvPr id="26" name="Стрелка вниз 25"/>
            <p:cNvSpPr/>
            <p:nvPr/>
          </p:nvSpPr>
          <p:spPr>
            <a:xfrm rot="16200000">
              <a:off x="2536142" y="865800"/>
              <a:ext cx="1873364" cy="2607037"/>
            </a:xfrm>
            <a:prstGeom prst="downArrow">
              <a:avLst>
                <a:gd name="adj1" fmla="val 61494"/>
                <a:gd name="adj2" fmla="val 65621"/>
              </a:avLst>
            </a:prstGeom>
            <a:solidFill>
              <a:srgbClr val="FFCB05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119264" y="1707653"/>
              <a:ext cx="2376264" cy="864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1600" dirty="0">
                  <a:latin typeface="Arial Black" pitchFamily="34" charset="0"/>
                </a:rPr>
                <a:t>Завдання:</a:t>
              </a:r>
            </a:p>
            <a:p>
              <a:pPr algn="ctr"/>
              <a:r>
                <a:rPr lang="uk-UA" sz="1600" dirty="0"/>
                <a:t>100% автономізація – </a:t>
              </a:r>
              <a:r>
                <a:rPr lang="uk-UA" sz="1600" dirty="0">
                  <a:latin typeface="Arial Black" pitchFamily="34" charset="0"/>
                </a:rPr>
                <a:t>до 31.12.2019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3284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 rot="5400000">
            <a:off x="7138548" y="-477620"/>
            <a:ext cx="470874" cy="3585793"/>
          </a:xfrm>
          <a:prstGeom prst="rect">
            <a:avLst/>
          </a:prstGeom>
          <a:solidFill>
            <a:srgbClr val="FFCB05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9" name="Прямоугольный треугольник 28"/>
          <p:cNvSpPr/>
          <p:nvPr/>
        </p:nvSpPr>
        <p:spPr>
          <a:xfrm rot="5400000">
            <a:off x="-445621" y="-365116"/>
            <a:ext cx="3081738" cy="3127616"/>
          </a:xfrm>
          <a:prstGeom prst="rtTriangle">
            <a:avLst/>
          </a:prstGeom>
          <a:solidFill>
            <a:srgbClr val="B6D7A8"/>
          </a:solidFill>
          <a:ln>
            <a:noFill/>
          </a:ln>
          <a:effectLst>
            <a:innerShdw blurRad="660400" dist="63500" dir="18900000">
              <a:prstClr val="black">
                <a:alpha val="8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Прямоугольник 29"/>
          <p:cNvSpPr/>
          <p:nvPr/>
        </p:nvSpPr>
        <p:spPr>
          <a:xfrm>
            <a:off x="539552" y="390943"/>
            <a:ext cx="3096344" cy="702945"/>
          </a:xfrm>
          <a:prstGeom prst="rect">
            <a:avLst/>
          </a:prstGeom>
          <a:solidFill>
            <a:srgbClr val="E06666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14088" y="557749"/>
            <a:ext cx="27991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chemeClr val="bg1"/>
                </a:solidFill>
                <a:latin typeface="Arial Black" pitchFamily="34" charset="0"/>
              </a:rPr>
              <a:t>Етапи автономізації</a:t>
            </a:r>
          </a:p>
        </p:txBody>
      </p:sp>
      <p:sp>
        <p:nvSpPr>
          <p:cNvPr id="32" name="Прямоугольник с двумя вырезанными противолежащими углами 31"/>
          <p:cNvSpPr/>
          <p:nvPr/>
        </p:nvSpPr>
        <p:spPr>
          <a:xfrm>
            <a:off x="3779405" y="2412725"/>
            <a:ext cx="2154850" cy="2175249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B6D7A8"/>
          </a:solidFill>
          <a:ln>
            <a:noFill/>
          </a:ln>
          <a:effectLst>
            <a:outerShdw blurRad="215900" dist="50800" dir="2700000" algn="tl" rotWithShape="0">
              <a:srgbClr val="333333">
                <a:alpha val="5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угольник 32"/>
          <p:cNvSpPr/>
          <p:nvPr/>
        </p:nvSpPr>
        <p:spPr>
          <a:xfrm>
            <a:off x="4076194" y="3084850"/>
            <a:ext cx="17224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uk-UA" sz="1200" b="1" dirty="0"/>
              <a:t>підготовка статуту, інвентаризація, оцінка майна, підготовка передавального акту</a:t>
            </a:r>
            <a:endParaRPr lang="ru-RU" sz="1200" b="1" dirty="0"/>
          </a:p>
        </p:txBody>
      </p:sp>
      <p:sp>
        <p:nvSpPr>
          <p:cNvPr id="35" name="Прямоугольник с двумя вырезанными противолежащими углами 34"/>
          <p:cNvSpPr/>
          <p:nvPr/>
        </p:nvSpPr>
        <p:spPr>
          <a:xfrm>
            <a:off x="762295" y="2412725"/>
            <a:ext cx="2154850" cy="2175249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E9D9AD"/>
          </a:solidFill>
          <a:ln>
            <a:noFill/>
          </a:ln>
          <a:effectLst>
            <a:outerShdw blurRad="215900" dist="50800" dir="2700000" algn="tl" rotWithShape="0">
              <a:srgbClr val="333333">
                <a:alpha val="5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6" name="Прямоугольник 35"/>
          <p:cNvSpPr/>
          <p:nvPr/>
        </p:nvSpPr>
        <p:spPr>
          <a:xfrm>
            <a:off x="1025545" y="3038684"/>
            <a:ext cx="16283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/>
              <a:t>прийняття рішення щодо автономізації</a:t>
            </a: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29" y="1998208"/>
            <a:ext cx="9144000" cy="804640"/>
          </a:xfrm>
          <a:prstGeom prst="rect">
            <a:avLst/>
          </a:prstGeom>
          <a:ln>
            <a:noFill/>
          </a:ln>
          <a:effectLst>
            <a:outerShdw blurRad="215900" dist="50800" dir="2700000" algn="tl" rotWithShape="0">
              <a:srgbClr val="333333">
                <a:alpha val="54000"/>
              </a:srgbClr>
            </a:outerShdw>
          </a:effectLst>
        </p:spPr>
      </p:pic>
      <p:sp>
        <p:nvSpPr>
          <p:cNvPr id="39" name="Прямоугольник 38"/>
          <p:cNvSpPr/>
          <p:nvPr/>
        </p:nvSpPr>
        <p:spPr>
          <a:xfrm>
            <a:off x="1060918" y="2215862"/>
            <a:ext cx="141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/>
              <a:t>Підготовчий</a:t>
            </a:r>
          </a:p>
        </p:txBody>
      </p:sp>
      <p:sp>
        <p:nvSpPr>
          <p:cNvPr id="41" name="Прямоугольник с двумя вырезанными противолежащими углами 40"/>
          <p:cNvSpPr/>
          <p:nvPr/>
        </p:nvSpPr>
        <p:spPr>
          <a:xfrm>
            <a:off x="6796515" y="2412725"/>
            <a:ext cx="2154850" cy="2175249"/>
          </a:xfrm>
          <a:prstGeom prst="snip2DiagRect">
            <a:avLst>
              <a:gd name="adj1" fmla="val 0"/>
              <a:gd name="adj2" fmla="val 0"/>
            </a:avLst>
          </a:prstGeom>
          <a:solidFill>
            <a:srgbClr val="7FBCC5"/>
          </a:solidFill>
          <a:ln>
            <a:noFill/>
          </a:ln>
          <a:effectLst>
            <a:outerShdw blurRad="215900" dist="50800" dir="2700000" algn="tl" rotWithShape="0">
              <a:srgbClr val="333333">
                <a:alpha val="5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2" name="Прямоугольник 41"/>
          <p:cNvSpPr/>
          <p:nvPr/>
        </p:nvSpPr>
        <p:spPr>
          <a:xfrm>
            <a:off x="6880881" y="2927952"/>
            <a:ext cx="19984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/>
              <a:t>узгодження фінансування, отримання ліцензії, перехід на фінансовий план, новий колективний договір, підтвердження статусу неприбутковості, створення Наглядової та Опікунської ради тощо</a:t>
            </a: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940" y="1998208"/>
            <a:ext cx="9144000" cy="804640"/>
          </a:xfrm>
          <a:prstGeom prst="rect">
            <a:avLst/>
          </a:prstGeom>
        </p:spPr>
      </p:pic>
      <p:sp>
        <p:nvSpPr>
          <p:cNvPr id="45" name="Прямоугольник 44"/>
          <p:cNvSpPr/>
          <p:nvPr/>
        </p:nvSpPr>
        <p:spPr>
          <a:xfrm>
            <a:off x="3940585" y="2077362"/>
            <a:ext cx="19936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Реорганізація та реєстрація</a:t>
            </a:r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73"/>
          <a:stretch/>
        </p:blipFill>
        <p:spPr>
          <a:xfrm>
            <a:off x="6356324" y="1998208"/>
            <a:ext cx="2810557" cy="829034"/>
          </a:xfrm>
          <a:prstGeom prst="rect">
            <a:avLst/>
          </a:prstGeom>
          <a:ln>
            <a:noFill/>
          </a:ln>
          <a:effectLst>
            <a:outerShdw blurRad="215900" dist="50800" dir="2700000" algn="tl" rotWithShape="0">
              <a:srgbClr val="333333">
                <a:alpha val="54000"/>
              </a:srgbClr>
            </a:outerShdw>
          </a:effectLst>
        </p:spPr>
      </p:pic>
      <p:sp>
        <p:nvSpPr>
          <p:cNvPr id="48" name="Прямоугольник 47"/>
          <p:cNvSpPr/>
          <p:nvPr/>
        </p:nvSpPr>
        <p:spPr>
          <a:xfrm>
            <a:off x="7163823" y="2228059"/>
            <a:ext cx="1715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/>
              <a:t>Створення КНП</a:t>
            </a: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10" y="1998208"/>
            <a:ext cx="459219" cy="812779"/>
          </a:xfrm>
          <a:prstGeom prst="rect">
            <a:avLst/>
          </a:prstGeom>
          <a:ln>
            <a:noFill/>
          </a:ln>
          <a:effectLst>
            <a:outerShdw blurRad="215900" dist="50800" dir="2700000" algn="tl" rotWithShape="0">
              <a:srgbClr val="333333">
                <a:alpha val="54000"/>
              </a:srgbClr>
            </a:outerShdw>
          </a:effectLst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241" y="1998208"/>
            <a:ext cx="666478" cy="812779"/>
          </a:xfrm>
          <a:prstGeom prst="rect">
            <a:avLst/>
          </a:prstGeom>
          <a:ln>
            <a:noFill/>
          </a:ln>
          <a:effectLst>
            <a:outerShdw blurRad="215900" dist="50800" dir="2700000" algn="tl" rotWithShape="0">
              <a:srgbClr val="333333">
                <a:alpha val="54000"/>
              </a:srgbClr>
            </a:outerShdw>
          </a:effectLst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132" y="1998208"/>
            <a:ext cx="660383" cy="827002"/>
          </a:xfrm>
          <a:prstGeom prst="rect">
            <a:avLst/>
          </a:prstGeom>
          <a:ln>
            <a:noFill/>
          </a:ln>
          <a:effectLst>
            <a:outerShdw blurRad="215900" dist="50800" dir="2700000" algn="tl" rotWithShape="0">
              <a:srgbClr val="333333">
                <a:alpha val="54000"/>
              </a:srgbClr>
            </a:outerShdw>
          </a:effectLst>
        </p:spPr>
      </p:pic>
      <p:sp>
        <p:nvSpPr>
          <p:cNvPr id="23" name="Прямоугольник 22"/>
          <p:cNvSpPr/>
          <p:nvPr/>
        </p:nvSpPr>
        <p:spPr>
          <a:xfrm>
            <a:off x="5855020" y="1104136"/>
            <a:ext cx="2523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/>
              <a:t>Термін – від 3-х місяців</a:t>
            </a:r>
          </a:p>
        </p:txBody>
      </p:sp>
    </p:spTree>
    <p:extLst>
      <p:ext uri="{BB962C8B-B14F-4D97-AF65-F5344CB8AC3E}">
        <p14:creationId xmlns:p14="http://schemas.microsoft.com/office/powerpoint/2010/main" val="4141239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4448491" y="4008998"/>
            <a:ext cx="4244968" cy="713076"/>
            <a:chOff x="4448491" y="4008998"/>
            <a:chExt cx="4244968" cy="713076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4805028" y="4011910"/>
              <a:ext cx="3888431" cy="707253"/>
            </a:xfrm>
            <a:prstGeom prst="rect">
              <a:avLst/>
            </a:prstGeom>
            <a:solidFill>
              <a:srgbClr val="B6D7A8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 dirty="0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4448491" y="4008998"/>
              <a:ext cx="713076" cy="713076"/>
            </a:xfrm>
            <a:prstGeom prst="ellipse">
              <a:avLst/>
            </a:prstGeom>
            <a:solidFill>
              <a:srgbClr val="B6D7A8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/>
            </a:p>
          </p:txBody>
        </p:sp>
        <p:sp>
          <p:nvSpPr>
            <p:cNvPr id="41" name="Овал 40"/>
            <p:cNvSpPr/>
            <p:nvPr/>
          </p:nvSpPr>
          <p:spPr>
            <a:xfrm rot="10588898">
              <a:off x="4574321" y="4134828"/>
              <a:ext cx="461417" cy="461417"/>
            </a:xfrm>
            <a:prstGeom prst="ellipse">
              <a:avLst/>
            </a:prstGeom>
            <a:solidFill>
              <a:srgbClr val="E06666"/>
            </a:solidFill>
            <a:ln>
              <a:noFill/>
            </a:ln>
            <a:effectLst>
              <a:innerShdw blurRad="139700" dist="50800" dir="3060000">
                <a:prstClr val="black">
                  <a:alpha val="4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9" name="Прямоугольный треугольник 28"/>
          <p:cNvSpPr/>
          <p:nvPr/>
        </p:nvSpPr>
        <p:spPr>
          <a:xfrm rot="5400000">
            <a:off x="-445621" y="-365116"/>
            <a:ext cx="3081738" cy="3127616"/>
          </a:xfrm>
          <a:prstGeom prst="rtTriangle">
            <a:avLst/>
          </a:prstGeom>
          <a:solidFill>
            <a:srgbClr val="E06666"/>
          </a:solidFill>
          <a:ln>
            <a:noFill/>
          </a:ln>
          <a:effectLst>
            <a:innerShdw blurRad="660400" dist="63500" dir="18900000">
              <a:prstClr val="black">
                <a:alpha val="8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Прямоугольник 29"/>
          <p:cNvSpPr/>
          <p:nvPr/>
        </p:nvSpPr>
        <p:spPr>
          <a:xfrm>
            <a:off x="539552" y="483518"/>
            <a:ext cx="2367372" cy="1199165"/>
          </a:xfrm>
          <a:prstGeom prst="rect">
            <a:avLst/>
          </a:prstGeom>
          <a:solidFill>
            <a:srgbClr val="FFCB05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71483" y="699542"/>
            <a:ext cx="21035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Arial Black" pitchFamily="34" charset="0"/>
              </a:rPr>
              <a:t>Фінансування до 2020 року: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508104" y="4180870"/>
            <a:ext cx="2974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Arial Black" pitchFamily="34" charset="0"/>
              </a:rPr>
              <a:t>Фінансова підтримка</a:t>
            </a:r>
          </a:p>
        </p:txBody>
      </p:sp>
      <p:grpSp>
        <p:nvGrpSpPr>
          <p:cNvPr id="42" name="Группа 41"/>
          <p:cNvGrpSpPr/>
          <p:nvPr/>
        </p:nvGrpSpPr>
        <p:grpSpPr>
          <a:xfrm>
            <a:off x="4448491" y="1599504"/>
            <a:ext cx="4244968" cy="713076"/>
            <a:chOff x="4293908" y="1599504"/>
            <a:chExt cx="4244968" cy="713076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4650445" y="1602416"/>
              <a:ext cx="3888431" cy="707253"/>
            </a:xfrm>
            <a:prstGeom prst="rect">
              <a:avLst/>
            </a:prstGeom>
            <a:solidFill>
              <a:srgbClr val="B6D7A8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 dirty="0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4293908" y="1599504"/>
              <a:ext cx="713076" cy="713076"/>
            </a:xfrm>
            <a:prstGeom prst="ellipse">
              <a:avLst/>
            </a:prstGeom>
            <a:solidFill>
              <a:srgbClr val="B6D7A8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/>
            </a:p>
          </p:txBody>
        </p:sp>
        <p:sp>
          <p:nvSpPr>
            <p:cNvPr id="35" name="Овал 34"/>
            <p:cNvSpPr/>
            <p:nvPr/>
          </p:nvSpPr>
          <p:spPr>
            <a:xfrm rot="10800000">
              <a:off x="4419738" y="1725334"/>
              <a:ext cx="461417" cy="461417"/>
            </a:xfrm>
            <a:prstGeom prst="ellipse">
              <a:avLst/>
            </a:prstGeom>
            <a:solidFill>
              <a:srgbClr val="E06666"/>
            </a:solidFill>
            <a:ln>
              <a:noFill/>
            </a:ln>
            <a:effectLst>
              <a:innerShdw blurRad="139700" dist="50800" dir="3060000">
                <a:prstClr val="black">
                  <a:alpha val="4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5508104" y="1778725"/>
            <a:ext cx="2856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latin typeface="Arial Black" pitchFamily="34" charset="0"/>
              </a:rPr>
              <a:t>Бюджетна програма</a:t>
            </a:r>
          </a:p>
        </p:txBody>
      </p:sp>
      <p:grpSp>
        <p:nvGrpSpPr>
          <p:cNvPr id="26" name="Группа 25"/>
          <p:cNvGrpSpPr/>
          <p:nvPr/>
        </p:nvGrpSpPr>
        <p:grpSpPr>
          <a:xfrm>
            <a:off x="3347864" y="2786823"/>
            <a:ext cx="5345595" cy="713076"/>
            <a:chOff x="4448490" y="2780483"/>
            <a:chExt cx="5345595" cy="713076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4805027" y="2783395"/>
              <a:ext cx="4989058" cy="707253"/>
            </a:xfrm>
            <a:prstGeom prst="rect">
              <a:avLst/>
            </a:prstGeom>
            <a:solidFill>
              <a:srgbClr val="B6D7A8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 dirty="0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4448490" y="2780483"/>
              <a:ext cx="713076" cy="713076"/>
            </a:xfrm>
            <a:prstGeom prst="ellipse">
              <a:avLst/>
            </a:prstGeom>
            <a:solidFill>
              <a:srgbClr val="B6D7A8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/>
            </a:p>
          </p:txBody>
        </p:sp>
        <p:sp>
          <p:nvSpPr>
            <p:cNvPr id="38" name="Овал 37"/>
            <p:cNvSpPr/>
            <p:nvPr/>
          </p:nvSpPr>
          <p:spPr>
            <a:xfrm rot="10800000">
              <a:off x="4574320" y="2906313"/>
              <a:ext cx="461417" cy="461417"/>
            </a:xfrm>
            <a:prstGeom prst="ellipse">
              <a:avLst/>
            </a:prstGeom>
            <a:solidFill>
              <a:srgbClr val="E06666"/>
            </a:solidFill>
            <a:ln>
              <a:noFill/>
            </a:ln>
            <a:effectLst>
              <a:innerShdw blurRad="139700" dist="50800" dir="3060000">
                <a:prstClr val="black">
                  <a:alpha val="4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4411844" y="2820195"/>
            <a:ext cx="40710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Arial Black" pitchFamily="34" charset="0"/>
              </a:rPr>
              <a:t>Договір з органом місцевого самоврядування</a:t>
            </a:r>
          </a:p>
        </p:txBody>
      </p:sp>
    </p:spTree>
    <p:extLst>
      <p:ext uri="{BB962C8B-B14F-4D97-AF65-F5344CB8AC3E}">
        <p14:creationId xmlns:p14="http://schemas.microsoft.com/office/powerpoint/2010/main" val="2457149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ик 48"/>
          <p:cNvSpPr/>
          <p:nvPr/>
        </p:nvSpPr>
        <p:spPr>
          <a:xfrm rot="5400000">
            <a:off x="4291218" y="-4420277"/>
            <a:ext cx="417547" cy="9505057"/>
          </a:xfrm>
          <a:prstGeom prst="rect">
            <a:avLst/>
          </a:prstGeom>
          <a:solidFill>
            <a:srgbClr val="E06666"/>
          </a:solidFill>
          <a:ln>
            <a:noFill/>
          </a:ln>
          <a:effectLst>
            <a:innerShdw blurRad="139700" dist="50800" dir="3060000">
              <a:prstClr val="black">
                <a:alpha val="4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322219" y="3729675"/>
            <a:ext cx="2080606" cy="837028"/>
          </a:xfrm>
          <a:prstGeom prst="roundRect">
            <a:avLst>
              <a:gd name="adj" fmla="val 23910"/>
            </a:avLst>
          </a:prstGeom>
          <a:solidFill>
            <a:srgbClr val="FFCB05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/>
          </a:p>
        </p:txBody>
      </p:sp>
      <p:sp>
        <p:nvSpPr>
          <p:cNvPr id="2" name="Овал 1"/>
          <p:cNvSpPr/>
          <p:nvPr/>
        </p:nvSpPr>
        <p:spPr>
          <a:xfrm>
            <a:off x="2951139" y="1012643"/>
            <a:ext cx="3612844" cy="3612844"/>
          </a:xfrm>
          <a:prstGeom prst="ellipse">
            <a:avLst/>
          </a:prstGeom>
          <a:noFill/>
          <a:ln w="57150">
            <a:solidFill>
              <a:srgbClr val="008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6263507" y="1086669"/>
            <a:ext cx="2080606" cy="833601"/>
          </a:xfrm>
          <a:prstGeom prst="roundRect">
            <a:avLst>
              <a:gd name="adj" fmla="val 23910"/>
            </a:avLst>
          </a:prstGeom>
          <a:solidFill>
            <a:srgbClr val="FFCB05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935596" y="4047914"/>
            <a:ext cx="2592288" cy="790432"/>
          </a:xfrm>
          <a:prstGeom prst="roundRect">
            <a:avLst>
              <a:gd name="adj" fmla="val 23910"/>
            </a:avLst>
          </a:prstGeom>
          <a:solidFill>
            <a:srgbClr val="FFCB05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33691" y="2256982"/>
            <a:ext cx="2810853" cy="1124163"/>
          </a:xfrm>
          <a:prstGeom prst="roundRect">
            <a:avLst>
              <a:gd name="adj" fmla="val 23910"/>
            </a:avLst>
          </a:prstGeom>
          <a:solidFill>
            <a:srgbClr val="FFCB05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600" y="754130"/>
            <a:ext cx="2592288" cy="754456"/>
          </a:xfrm>
          <a:prstGeom prst="roundRect">
            <a:avLst>
              <a:gd name="adj" fmla="val 23910"/>
            </a:avLst>
          </a:prstGeom>
          <a:solidFill>
            <a:srgbClr val="FFCB05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26997" y="735546"/>
            <a:ext cx="23140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/>
              <a:t>Узгодження способу фінансування у перехідний період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46292" y="-308570"/>
            <a:ext cx="1422538" cy="6171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Овал 19"/>
          <p:cNvSpPr/>
          <p:nvPr/>
        </p:nvSpPr>
        <p:spPr>
          <a:xfrm>
            <a:off x="4092114" y="2153618"/>
            <a:ext cx="1330895" cy="1330895"/>
          </a:xfrm>
          <a:prstGeom prst="ellipse">
            <a:avLst/>
          </a:prstGeom>
          <a:solidFill>
            <a:srgbClr val="B6D7A8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/>
          </a:p>
        </p:txBody>
      </p:sp>
      <p:sp>
        <p:nvSpPr>
          <p:cNvPr id="22" name="Овал 21"/>
          <p:cNvSpPr/>
          <p:nvPr/>
        </p:nvSpPr>
        <p:spPr>
          <a:xfrm rot="10800000">
            <a:off x="4326964" y="2388467"/>
            <a:ext cx="861195" cy="861195"/>
          </a:xfrm>
          <a:prstGeom prst="ellipse">
            <a:avLst/>
          </a:prstGeom>
          <a:solidFill>
            <a:srgbClr val="FFCB05"/>
          </a:solidFill>
          <a:ln>
            <a:noFill/>
          </a:ln>
          <a:effectLst>
            <a:innerShdw blurRad="139700" dist="50800" dir="3060000">
              <a:prstClr val="black">
                <a:alpha val="4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/>
          </a:p>
        </p:txBody>
      </p:sp>
      <p:sp>
        <p:nvSpPr>
          <p:cNvPr id="25" name="Овал 24"/>
          <p:cNvSpPr/>
          <p:nvPr/>
        </p:nvSpPr>
        <p:spPr>
          <a:xfrm>
            <a:off x="3410459" y="1357289"/>
            <a:ext cx="261441" cy="252053"/>
          </a:xfrm>
          <a:prstGeom prst="ellipse">
            <a:avLst/>
          </a:prstGeom>
          <a:solidFill>
            <a:srgbClr val="0082C6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/>
          </a:p>
        </p:txBody>
      </p:sp>
      <p:sp>
        <p:nvSpPr>
          <p:cNvPr id="31" name="Овал 30"/>
          <p:cNvSpPr/>
          <p:nvPr/>
        </p:nvSpPr>
        <p:spPr>
          <a:xfrm>
            <a:off x="2833714" y="2693038"/>
            <a:ext cx="261441" cy="252053"/>
          </a:xfrm>
          <a:prstGeom prst="ellipse">
            <a:avLst/>
          </a:prstGeom>
          <a:solidFill>
            <a:srgbClr val="0082C6"/>
          </a:solidFill>
          <a:ln>
            <a:noFill/>
          </a:ln>
          <a:effectLst>
            <a:outerShdw blurRad="63500" dir="2160000" sx="103000" sy="103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/>
          </a:p>
        </p:txBody>
      </p:sp>
      <p:sp>
        <p:nvSpPr>
          <p:cNvPr id="33" name="Овал 32"/>
          <p:cNvSpPr/>
          <p:nvPr/>
        </p:nvSpPr>
        <p:spPr>
          <a:xfrm>
            <a:off x="3374455" y="3974819"/>
            <a:ext cx="261441" cy="252053"/>
          </a:xfrm>
          <a:prstGeom prst="ellipse">
            <a:avLst/>
          </a:prstGeom>
          <a:solidFill>
            <a:srgbClr val="0082C6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/>
          </a:p>
        </p:txBody>
      </p:sp>
      <p:sp>
        <p:nvSpPr>
          <p:cNvPr id="43" name="Овал 42"/>
          <p:cNvSpPr/>
          <p:nvPr/>
        </p:nvSpPr>
        <p:spPr>
          <a:xfrm>
            <a:off x="6191499" y="1776254"/>
            <a:ext cx="261441" cy="252053"/>
          </a:xfrm>
          <a:prstGeom prst="ellipse">
            <a:avLst/>
          </a:prstGeom>
          <a:solidFill>
            <a:srgbClr val="0082C6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/>
          </a:p>
        </p:txBody>
      </p:sp>
      <p:sp>
        <p:nvSpPr>
          <p:cNvPr id="44" name="Овал 43"/>
          <p:cNvSpPr/>
          <p:nvPr/>
        </p:nvSpPr>
        <p:spPr>
          <a:xfrm>
            <a:off x="6191499" y="3603648"/>
            <a:ext cx="261441" cy="252053"/>
          </a:xfrm>
          <a:prstGeom prst="ellipse">
            <a:avLst/>
          </a:prstGeom>
          <a:solidFill>
            <a:srgbClr val="0082C6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/>
          </a:p>
        </p:txBody>
      </p:sp>
      <p:sp>
        <p:nvSpPr>
          <p:cNvPr id="7" name="Прямоугольник 6"/>
          <p:cNvSpPr/>
          <p:nvPr/>
        </p:nvSpPr>
        <p:spPr>
          <a:xfrm>
            <a:off x="6335515" y="3778857"/>
            <a:ext cx="21602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/>
              <a:t>Узгодження порядку фінансування та алгоритм дій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42178" y="4065018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/>
              <a:t>Узгодження з органами Держказначейства порядок закриття та відкриття рахунків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52940" y="1105885"/>
            <a:ext cx="20428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/>
              <a:t>Складання та затвердження фінансового плану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6843" y="2357398"/>
            <a:ext cx="26201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/>
              <a:t>Дотримання цільового призначення бюджетних коштів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85491" y="123194"/>
            <a:ext cx="29386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chemeClr val="bg1"/>
                </a:solidFill>
                <a:latin typeface="Arial Black" pitchFamily="34" charset="0"/>
              </a:rPr>
              <a:t>До створення КНП: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508104" y="123194"/>
            <a:ext cx="3366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solidFill>
                  <a:schemeClr val="bg1"/>
                </a:solidFill>
                <a:latin typeface="Arial Black" pitchFamily="34" charset="0"/>
              </a:rPr>
              <a:t>Після створення КНП:</a:t>
            </a:r>
          </a:p>
        </p:txBody>
      </p:sp>
    </p:spTree>
    <p:extLst>
      <p:ext uri="{BB962C8B-B14F-4D97-AF65-F5344CB8AC3E}">
        <p14:creationId xmlns:p14="http://schemas.microsoft.com/office/powerpoint/2010/main" val="2112885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2267744" y="2139702"/>
            <a:ext cx="6480720" cy="2592288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/>
          </a:p>
        </p:txBody>
      </p:sp>
      <p:sp>
        <p:nvSpPr>
          <p:cNvPr id="29" name="Прямоугольный треугольник 28"/>
          <p:cNvSpPr/>
          <p:nvPr/>
        </p:nvSpPr>
        <p:spPr>
          <a:xfrm rot="5400000">
            <a:off x="-445621" y="-365116"/>
            <a:ext cx="3081738" cy="3127616"/>
          </a:xfrm>
          <a:prstGeom prst="rtTriangle">
            <a:avLst/>
          </a:prstGeom>
          <a:solidFill>
            <a:srgbClr val="0082C6"/>
          </a:solidFill>
          <a:ln>
            <a:noFill/>
          </a:ln>
          <a:effectLst>
            <a:innerShdw blurRad="660400" dist="63500" dir="18900000">
              <a:prstClr val="black">
                <a:alpha val="8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Прямоугольник 29"/>
          <p:cNvSpPr/>
          <p:nvPr/>
        </p:nvSpPr>
        <p:spPr>
          <a:xfrm>
            <a:off x="539552" y="483518"/>
            <a:ext cx="2952328" cy="1199165"/>
          </a:xfrm>
          <a:prstGeom prst="rect">
            <a:avLst/>
          </a:prstGeom>
          <a:solidFill>
            <a:srgbClr val="FFCB05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11560" y="619983"/>
            <a:ext cx="282039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Arial Black" pitchFamily="34" charset="0"/>
              </a:rPr>
              <a:t>Навіщо </a:t>
            </a:r>
            <a:r>
              <a:rPr lang="uk-UA" sz="2000" b="1" dirty="0" err="1">
                <a:latin typeface="Arial Black" pitchFamily="34" charset="0"/>
              </a:rPr>
              <a:t>автономізуватись</a:t>
            </a:r>
            <a:r>
              <a:rPr lang="uk-UA" sz="2000" b="1" dirty="0">
                <a:latin typeface="Arial Black" pitchFamily="34" charset="0"/>
              </a:rPr>
              <a:t> зараз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11760" y="2248872"/>
            <a:ext cx="610242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itchFamily="2" charset="2"/>
              <a:buChar char="q"/>
            </a:pPr>
            <a:r>
              <a:rPr lang="uk-UA" b="1" dirty="0"/>
              <a:t>Для участі у «пілоті» необхідна реорганізація у КНП до квітня 2019 року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q"/>
            </a:pPr>
            <a:r>
              <a:rPr lang="uk-UA" b="1" dirty="0"/>
              <a:t>Підготуватися до 2020 року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q"/>
            </a:pPr>
            <a:r>
              <a:rPr lang="uk-UA" b="1" dirty="0"/>
              <a:t>Відмовитися від непотрібних активів при підписанні передавального акту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q"/>
            </a:pPr>
            <a:r>
              <a:rPr lang="uk-UA" b="1" dirty="0"/>
              <a:t>Порахувати затрати та визначити шляхи оптимізації</a:t>
            </a:r>
          </a:p>
          <a:p>
            <a:pPr marL="342900" indent="-342900">
              <a:spcAft>
                <a:spcPts val="600"/>
              </a:spcAft>
              <a:buFont typeface="Wingdings" pitchFamily="2" charset="2"/>
              <a:buChar char="q"/>
            </a:pPr>
            <a:r>
              <a:rPr lang="uk-UA" b="1" dirty="0"/>
              <a:t>По-іншому оплачувати працю фахівців</a:t>
            </a:r>
          </a:p>
        </p:txBody>
      </p:sp>
    </p:spTree>
    <p:extLst>
      <p:ext uri="{BB962C8B-B14F-4D97-AF65-F5344CB8AC3E}">
        <p14:creationId xmlns:p14="http://schemas.microsoft.com/office/powerpoint/2010/main" val="3395379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2267744" y="2139702"/>
            <a:ext cx="6480720" cy="2592288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/>
          </a:p>
        </p:txBody>
      </p:sp>
      <p:sp>
        <p:nvSpPr>
          <p:cNvPr id="29" name="Прямоугольный треугольник 28"/>
          <p:cNvSpPr/>
          <p:nvPr/>
        </p:nvSpPr>
        <p:spPr>
          <a:xfrm rot="5400000">
            <a:off x="-445621" y="-365116"/>
            <a:ext cx="3081738" cy="3127616"/>
          </a:xfrm>
          <a:prstGeom prst="rtTriangle">
            <a:avLst/>
          </a:prstGeom>
          <a:solidFill>
            <a:srgbClr val="E06666"/>
          </a:solidFill>
          <a:ln>
            <a:noFill/>
          </a:ln>
          <a:effectLst>
            <a:innerShdw blurRad="660400" dist="63500" dir="18900000">
              <a:prstClr val="black">
                <a:alpha val="8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Прямоугольник 29"/>
          <p:cNvSpPr/>
          <p:nvPr/>
        </p:nvSpPr>
        <p:spPr>
          <a:xfrm>
            <a:off x="539552" y="483518"/>
            <a:ext cx="2367372" cy="1199165"/>
          </a:xfrm>
          <a:prstGeom prst="rect">
            <a:avLst/>
          </a:prstGeom>
          <a:solidFill>
            <a:srgbClr val="FFCB05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115616" y="483518"/>
            <a:ext cx="22354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Arial Black" pitchFamily="34" charset="0"/>
              </a:rPr>
              <a:t>Порядок укладання договору із НСЗУ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7520" y="2093570"/>
            <a:ext cx="603041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q"/>
            </a:pPr>
            <a:r>
              <a:rPr lang="uk-UA" sz="1400" b="1" dirty="0"/>
              <a:t>Реєстрація медичного закладу та його співробітників в </a:t>
            </a:r>
            <a:r>
              <a:rPr lang="en-US" sz="1400" b="1" dirty="0"/>
              <a:t>e</a:t>
            </a:r>
            <a:r>
              <a:rPr lang="ru-RU" sz="1400" b="1" dirty="0"/>
              <a:t>-</a:t>
            </a:r>
            <a:r>
              <a:rPr lang="en-US" sz="1400" b="1" dirty="0"/>
              <a:t>Health</a:t>
            </a:r>
            <a:endParaRPr lang="uk-UA" sz="1400" b="1" dirty="0"/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q"/>
            </a:pPr>
            <a:r>
              <a:rPr lang="uk-UA" sz="1400" b="1" dirty="0"/>
              <a:t>НСЗУ розміщує на офіційному веб-сайті оголошення про укладання договору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q"/>
            </a:pPr>
            <a:r>
              <a:rPr lang="uk-UA" sz="1400" b="1" dirty="0"/>
              <a:t>Заява в електронному вигляді із додатками (копія документу, що підтверджує повноваження особи на підписання договору, відомості про чинні ліцензії, про наявність матеріально-технічної бази, звіт про технічне обстеження об’єкту)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q"/>
            </a:pPr>
            <a:r>
              <a:rPr lang="uk-UA" sz="1400" b="1" dirty="0"/>
              <a:t>30 днів відповідь НСЗУ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q"/>
            </a:pPr>
            <a:r>
              <a:rPr lang="uk-UA" sz="1400" b="1" dirty="0"/>
              <a:t>Узгодження і укладання договору через  </a:t>
            </a:r>
            <a:r>
              <a:rPr lang="en-US" sz="1400" b="1" dirty="0"/>
              <a:t>e</a:t>
            </a:r>
            <a:r>
              <a:rPr lang="ru-RU" sz="1400" b="1" dirty="0"/>
              <a:t>-</a:t>
            </a:r>
            <a:r>
              <a:rPr lang="en-US" sz="1400" b="1" dirty="0"/>
              <a:t>Health</a:t>
            </a:r>
            <a:r>
              <a:rPr lang="uk-UA" sz="1400" b="1" dirty="0"/>
              <a:t> (до 30 днів)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q"/>
            </a:pPr>
            <a:r>
              <a:rPr lang="uk-UA" sz="1400" b="1" dirty="0"/>
              <a:t>Публікація договору на сайті НСЗУ</a:t>
            </a:r>
          </a:p>
        </p:txBody>
      </p:sp>
      <p:sp>
        <p:nvSpPr>
          <p:cNvPr id="7" name="Стрелка вниз 6"/>
          <p:cNvSpPr/>
          <p:nvPr/>
        </p:nvSpPr>
        <p:spPr>
          <a:xfrm rot="5400000">
            <a:off x="4927016" y="-1867380"/>
            <a:ext cx="1801356" cy="5841542"/>
          </a:xfrm>
          <a:prstGeom prst="downArrow">
            <a:avLst>
              <a:gd name="adj1" fmla="val 66283"/>
              <a:gd name="adj2" fmla="val 65621"/>
            </a:avLst>
          </a:prstGeom>
          <a:solidFill>
            <a:srgbClr val="FFCB05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/>
          </a:p>
        </p:txBody>
      </p:sp>
      <p:sp>
        <p:nvSpPr>
          <p:cNvPr id="3" name="Прямоугольник 2"/>
          <p:cNvSpPr/>
          <p:nvPr/>
        </p:nvSpPr>
        <p:spPr>
          <a:xfrm>
            <a:off x="3995936" y="555526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1400" b="1" dirty="0"/>
              <a:t>постанова Кабінету Міністрів України від 25.04.2018              № 410 «Деякі питання щодо договорів про медичне обслуговування населення за програмою медичних гарантій»</a:t>
            </a:r>
          </a:p>
        </p:txBody>
      </p:sp>
    </p:spTree>
    <p:extLst>
      <p:ext uri="{BB962C8B-B14F-4D97-AF65-F5344CB8AC3E}">
        <p14:creationId xmlns:p14="http://schemas.microsoft.com/office/powerpoint/2010/main" val="3693306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3347864" y="4006087"/>
            <a:ext cx="5345595" cy="713076"/>
            <a:chOff x="4448491" y="4008998"/>
            <a:chExt cx="5345595" cy="713076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4805028" y="4011910"/>
              <a:ext cx="4989058" cy="707253"/>
            </a:xfrm>
            <a:prstGeom prst="rect">
              <a:avLst/>
            </a:prstGeom>
            <a:solidFill>
              <a:srgbClr val="B6D7A8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 dirty="0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4448491" y="4008998"/>
              <a:ext cx="713076" cy="713076"/>
            </a:xfrm>
            <a:prstGeom prst="ellipse">
              <a:avLst/>
            </a:prstGeom>
            <a:solidFill>
              <a:srgbClr val="B6D7A8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/>
            </a:p>
          </p:txBody>
        </p:sp>
        <p:sp>
          <p:nvSpPr>
            <p:cNvPr id="41" name="Овал 40"/>
            <p:cNvSpPr/>
            <p:nvPr/>
          </p:nvSpPr>
          <p:spPr>
            <a:xfrm rot="10588898">
              <a:off x="4574321" y="4134828"/>
              <a:ext cx="461417" cy="461417"/>
            </a:xfrm>
            <a:prstGeom prst="ellipse">
              <a:avLst/>
            </a:prstGeom>
            <a:solidFill>
              <a:srgbClr val="E06666"/>
            </a:solidFill>
            <a:ln>
              <a:noFill/>
            </a:ln>
            <a:effectLst>
              <a:innerShdw blurRad="139700" dist="50800" dir="3060000">
                <a:prstClr val="black">
                  <a:alpha val="4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9" name="Прямоугольный треугольник 28"/>
          <p:cNvSpPr/>
          <p:nvPr/>
        </p:nvSpPr>
        <p:spPr>
          <a:xfrm rot="5400000">
            <a:off x="-445621" y="-365116"/>
            <a:ext cx="3081738" cy="3127616"/>
          </a:xfrm>
          <a:prstGeom prst="rtTriangle">
            <a:avLst/>
          </a:prstGeom>
          <a:solidFill>
            <a:srgbClr val="0082C6"/>
          </a:solidFill>
          <a:ln>
            <a:noFill/>
          </a:ln>
          <a:effectLst>
            <a:innerShdw blurRad="660400" dist="63500" dir="18900000">
              <a:prstClr val="black">
                <a:alpha val="8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Прямоугольник 29"/>
          <p:cNvSpPr/>
          <p:nvPr/>
        </p:nvSpPr>
        <p:spPr>
          <a:xfrm>
            <a:off x="539552" y="483518"/>
            <a:ext cx="1944216" cy="1199165"/>
          </a:xfrm>
          <a:prstGeom prst="rect">
            <a:avLst/>
          </a:prstGeom>
          <a:solidFill>
            <a:srgbClr val="FFCB05"/>
          </a:solidFill>
          <a:ln>
            <a:noFill/>
          </a:ln>
          <a:effectLst>
            <a:outerShdw blurRad="3683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040415" y="699542"/>
            <a:ext cx="22354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Arial Black" pitchFamily="34" charset="0"/>
              </a:rPr>
              <a:t>Порядок оплати по договору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322784" y="4085659"/>
            <a:ext cx="44976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Ставка за пролікований випадок – єдиний тариф + коригувальний коефіцієнт</a:t>
            </a:r>
          </a:p>
        </p:txBody>
      </p:sp>
      <p:grpSp>
        <p:nvGrpSpPr>
          <p:cNvPr id="42" name="Группа 41"/>
          <p:cNvGrpSpPr/>
          <p:nvPr/>
        </p:nvGrpSpPr>
        <p:grpSpPr>
          <a:xfrm>
            <a:off x="3347864" y="1602416"/>
            <a:ext cx="5345595" cy="713076"/>
            <a:chOff x="4293908" y="1599504"/>
            <a:chExt cx="5345595" cy="713076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4650445" y="1602416"/>
              <a:ext cx="4989058" cy="707253"/>
            </a:xfrm>
            <a:prstGeom prst="rect">
              <a:avLst/>
            </a:prstGeom>
            <a:solidFill>
              <a:srgbClr val="B6D7A8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 dirty="0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4293908" y="1599504"/>
              <a:ext cx="713076" cy="713076"/>
            </a:xfrm>
            <a:prstGeom prst="ellipse">
              <a:avLst/>
            </a:prstGeom>
            <a:solidFill>
              <a:srgbClr val="B6D7A8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/>
            </a:p>
          </p:txBody>
        </p:sp>
        <p:sp>
          <p:nvSpPr>
            <p:cNvPr id="35" name="Овал 34"/>
            <p:cNvSpPr/>
            <p:nvPr/>
          </p:nvSpPr>
          <p:spPr>
            <a:xfrm rot="10800000">
              <a:off x="4419738" y="1725334"/>
              <a:ext cx="461417" cy="461417"/>
            </a:xfrm>
            <a:prstGeom prst="ellipse">
              <a:avLst/>
            </a:prstGeom>
            <a:solidFill>
              <a:srgbClr val="E06666"/>
            </a:solidFill>
            <a:ln>
              <a:noFill/>
            </a:ln>
            <a:effectLst>
              <a:innerShdw blurRad="139700" dist="50800" dir="3060000">
                <a:prstClr val="black">
                  <a:alpha val="4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4323648" y="1640900"/>
            <a:ext cx="442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Глобальна ставка – фіксована сума за кількість послуг або період</a:t>
            </a:r>
          </a:p>
        </p:txBody>
      </p:sp>
      <p:grpSp>
        <p:nvGrpSpPr>
          <p:cNvPr id="26" name="Группа 25"/>
          <p:cNvGrpSpPr/>
          <p:nvPr/>
        </p:nvGrpSpPr>
        <p:grpSpPr>
          <a:xfrm>
            <a:off x="3347864" y="2804252"/>
            <a:ext cx="5345595" cy="713076"/>
            <a:chOff x="4448490" y="2780483"/>
            <a:chExt cx="5345595" cy="713076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4805027" y="2783395"/>
              <a:ext cx="4989058" cy="707253"/>
            </a:xfrm>
            <a:prstGeom prst="rect">
              <a:avLst/>
            </a:prstGeom>
            <a:solidFill>
              <a:srgbClr val="B6D7A8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 dirty="0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4448490" y="2780483"/>
              <a:ext cx="713076" cy="713076"/>
            </a:xfrm>
            <a:prstGeom prst="ellipse">
              <a:avLst/>
            </a:prstGeom>
            <a:solidFill>
              <a:srgbClr val="B6D7A8"/>
            </a:solidFill>
            <a:ln>
              <a:noFill/>
            </a:ln>
            <a:effectLst>
              <a:outerShdw blurRad="368300" dist="1016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sz="1600"/>
            </a:p>
          </p:txBody>
        </p:sp>
        <p:sp>
          <p:nvSpPr>
            <p:cNvPr id="38" name="Овал 37"/>
            <p:cNvSpPr/>
            <p:nvPr/>
          </p:nvSpPr>
          <p:spPr>
            <a:xfrm rot="10800000">
              <a:off x="4574320" y="2906313"/>
              <a:ext cx="461417" cy="461417"/>
            </a:xfrm>
            <a:prstGeom prst="ellipse">
              <a:avLst/>
            </a:prstGeom>
            <a:solidFill>
              <a:srgbClr val="E06666"/>
            </a:solidFill>
            <a:ln>
              <a:noFill/>
            </a:ln>
            <a:effectLst>
              <a:innerShdw blurRad="139700" dist="50800" dir="3060000">
                <a:prstClr val="black">
                  <a:alpha val="4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4323648" y="2820195"/>
            <a:ext cx="40710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Ставка за медичну послугу – консультації спеціалістів</a:t>
            </a:r>
          </a:p>
        </p:txBody>
      </p:sp>
    </p:spTree>
    <p:extLst>
      <p:ext uri="{BB962C8B-B14F-4D97-AF65-F5344CB8AC3E}">
        <p14:creationId xmlns:p14="http://schemas.microsoft.com/office/powerpoint/2010/main" val="30247108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551</Words>
  <Application>Microsoft Office PowerPoint</Application>
  <PresentationFormat>Экран (16:9)</PresentationFormat>
  <Paragraphs>90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</dc:creator>
  <cp:lastModifiedBy>User</cp:lastModifiedBy>
  <cp:revision>69</cp:revision>
  <cp:lastPrinted>2018-12-19T08:07:02Z</cp:lastPrinted>
  <dcterms:created xsi:type="dcterms:W3CDTF">2018-12-16T08:37:06Z</dcterms:created>
  <dcterms:modified xsi:type="dcterms:W3CDTF">2018-12-21T13:49:33Z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671240885</vt:i4>
  </property>
  <property fmtid="{D5CDD505-2E9C-101B-9397-08002B2CF9AE}" pid="3" name="_NewReviewCycle">
    <vt:lpwstr/>
  </property>
  <property fmtid="{D5CDD505-2E9C-101B-9397-08002B2CF9AE}" pid="4" name="_EmailSubject">
    <vt:lpwstr>готово</vt:lpwstr>
  </property>
  <property fmtid="{D5CDD505-2E9C-101B-9397-08002B2CF9AE}" pid="5" name="_AuthorEmail">
    <vt:lpwstr/>
  </property>
  <property fmtid="{D5CDD505-2E9C-101B-9397-08002B2CF9AE}" pid="6" name="_AuthorEmailDisplayName">
    <vt:lpwstr>КЗОЗ "IАЦМС"</vt:lpwstr>
  </property>
</Properties>
</file>