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4" r:id="rId1"/>
  </p:sldMasterIdLst>
  <p:notesMasterIdLst>
    <p:notesMasterId r:id="rId19"/>
  </p:notesMasterIdLst>
  <p:sldIdLst>
    <p:sldId id="277" r:id="rId2"/>
    <p:sldId id="429" r:id="rId3"/>
    <p:sldId id="414" r:id="rId4"/>
    <p:sldId id="431" r:id="rId5"/>
    <p:sldId id="425" r:id="rId6"/>
    <p:sldId id="418" r:id="rId7"/>
    <p:sldId id="419" r:id="rId8"/>
    <p:sldId id="417" r:id="rId9"/>
    <p:sldId id="420" r:id="rId10"/>
    <p:sldId id="421" r:id="rId11"/>
    <p:sldId id="346" r:id="rId12"/>
    <p:sldId id="403" r:id="rId13"/>
    <p:sldId id="340" r:id="rId14"/>
    <p:sldId id="422" r:id="rId15"/>
    <p:sldId id="423" r:id="rId16"/>
    <p:sldId id="430" r:id="rId17"/>
    <p:sldId id="408" r:id="rId18"/>
  </p:sldIdLst>
  <p:sldSz cx="9144000" cy="6858000" type="screen4x3"/>
  <p:notesSz cx="6735763" cy="9866313"/>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33CC"/>
    <a:srgbClr val="660066"/>
    <a:srgbClr val="00FF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35" autoAdjust="0"/>
    <p:restoredTop sz="82771" autoAdjust="0"/>
  </p:normalViewPr>
  <p:slideViewPr>
    <p:cSldViewPr>
      <p:cViewPr varScale="1">
        <p:scale>
          <a:sx n="71" d="100"/>
          <a:sy n="71" d="100"/>
        </p:scale>
        <p:origin x="1205"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49307030975044E-2"/>
          <c:y val="4.1739151345260662E-2"/>
          <c:w val="0.92480359147025815"/>
          <c:h val="0.62608695652173918"/>
        </c:manualLayout>
      </c:layout>
      <c:barChart>
        <c:barDir val="col"/>
        <c:grouping val="clustered"/>
        <c:varyColors val="0"/>
        <c:ser>
          <c:idx val="1"/>
          <c:order val="0"/>
          <c:tx>
            <c:strRef>
              <c:f>Sheet1!$A$2</c:f>
              <c:strCache>
                <c:ptCount val="1"/>
                <c:pt idx="0">
                  <c:v>6 міс. 2019</c:v>
                </c:pt>
              </c:strCache>
            </c:strRef>
          </c:tx>
          <c:spPr>
            <a:solidFill>
              <a:srgbClr val="D6ECFF"/>
            </a:solidFill>
            <a:ln w="12981">
              <a:solidFill>
                <a:srgbClr val="000000"/>
              </a:solidFill>
              <a:prstDash val="solid"/>
            </a:ln>
          </c:spPr>
          <c:invertIfNegative val="0"/>
          <c:cat>
            <c:strRef>
              <c:f>Sheet1!$B$1:$AD$1</c:f>
              <c:strCache>
                <c:ptCount val="28"/>
                <c:pt idx="1">
                  <c:v>АР Крим</c:v>
                </c:pt>
                <c:pt idx="2">
                  <c:v>Вінницька</c:v>
                </c:pt>
                <c:pt idx="3">
                  <c:v>Волинська</c:v>
                </c:pt>
                <c:pt idx="4">
                  <c:v>Дніпропетровська</c:v>
                </c:pt>
                <c:pt idx="5">
                  <c:v>Донецька</c:v>
                </c:pt>
                <c:pt idx="6">
                  <c:v>Житомирська</c:v>
                </c:pt>
                <c:pt idx="7">
                  <c:v>Закарпатська</c:v>
                </c:pt>
                <c:pt idx="8">
                  <c:v>Запорізька</c:v>
                </c:pt>
                <c:pt idx="9">
                  <c:v>Ів.-Франківська</c:v>
                </c:pt>
                <c:pt idx="10">
                  <c:v>Київська</c:v>
                </c:pt>
                <c:pt idx="11">
                  <c:v>Кіровоградська</c:v>
                </c:pt>
                <c:pt idx="12">
                  <c:v>Луганська</c:v>
                </c:pt>
                <c:pt idx="13">
                  <c:v>Львівська</c:v>
                </c:pt>
                <c:pt idx="14">
                  <c:v>Миколаївська</c:v>
                </c:pt>
                <c:pt idx="15">
                  <c:v>Одеська</c:v>
                </c:pt>
                <c:pt idx="16">
                  <c:v>Полтавська</c:v>
                </c:pt>
                <c:pt idx="17">
                  <c:v>Рівненська</c:v>
                </c:pt>
                <c:pt idx="18">
                  <c:v>Сумська</c:v>
                </c:pt>
                <c:pt idx="19">
                  <c:v>Тернопільська</c:v>
                </c:pt>
                <c:pt idx="20">
                  <c:v>Харківська</c:v>
                </c:pt>
                <c:pt idx="21">
                  <c:v>Херсонська</c:v>
                </c:pt>
                <c:pt idx="22">
                  <c:v>Хмельницька</c:v>
                </c:pt>
                <c:pt idx="23">
                  <c:v>Черкаська</c:v>
                </c:pt>
                <c:pt idx="24">
                  <c:v>Чернівецька</c:v>
                </c:pt>
                <c:pt idx="25">
                  <c:v>Чернігівська</c:v>
                </c:pt>
                <c:pt idx="26">
                  <c:v>Київ</c:v>
                </c:pt>
                <c:pt idx="27">
                  <c:v>Севастополь</c:v>
                </c:pt>
              </c:strCache>
            </c:strRef>
          </c:cat>
          <c:val>
            <c:numRef>
              <c:f>Sheet1!$B$2:$AD$2</c:f>
              <c:numCache>
                <c:formatCode>General</c:formatCode>
                <c:ptCount val="29"/>
                <c:pt idx="2" formatCode="#,000">
                  <c:v>6.69</c:v>
                </c:pt>
                <c:pt idx="3" formatCode="#,000">
                  <c:v>7</c:v>
                </c:pt>
                <c:pt idx="4" formatCode="#,000">
                  <c:v>9.91</c:v>
                </c:pt>
                <c:pt idx="5" formatCode="#,000">
                  <c:v>12.06</c:v>
                </c:pt>
                <c:pt idx="6" formatCode="#,000">
                  <c:v>6.8</c:v>
                </c:pt>
                <c:pt idx="7" formatCode="#,000">
                  <c:v>9.57</c:v>
                </c:pt>
                <c:pt idx="8" formatCode="#,000">
                  <c:v>5.84</c:v>
                </c:pt>
                <c:pt idx="9" formatCode="#,000">
                  <c:v>7.33</c:v>
                </c:pt>
                <c:pt idx="10" formatCode="#,000">
                  <c:v>5.37</c:v>
                </c:pt>
                <c:pt idx="11" formatCode="#,000">
                  <c:v>5.77</c:v>
                </c:pt>
                <c:pt idx="12" formatCode="#,000">
                  <c:v>7.74</c:v>
                </c:pt>
                <c:pt idx="13" formatCode="#,000">
                  <c:v>4.8499999999999996</c:v>
                </c:pt>
                <c:pt idx="14" formatCode="#,000">
                  <c:v>7.81</c:v>
                </c:pt>
                <c:pt idx="15" formatCode="#,000">
                  <c:v>8.43</c:v>
                </c:pt>
                <c:pt idx="16" formatCode="#,000">
                  <c:v>5.54</c:v>
                </c:pt>
                <c:pt idx="17" formatCode="#,000">
                  <c:v>7.66</c:v>
                </c:pt>
                <c:pt idx="18" formatCode="#,000">
                  <c:v>5.18</c:v>
                </c:pt>
                <c:pt idx="19" formatCode="#,000">
                  <c:v>5.88</c:v>
                </c:pt>
                <c:pt idx="20" formatCode="#,000">
                  <c:v>7.95</c:v>
                </c:pt>
                <c:pt idx="21" formatCode="#,000">
                  <c:v>7.63</c:v>
                </c:pt>
                <c:pt idx="22" formatCode="#,000">
                  <c:v>6.16</c:v>
                </c:pt>
                <c:pt idx="23" formatCode="#,000">
                  <c:v>7.74</c:v>
                </c:pt>
                <c:pt idx="24" formatCode="#,000">
                  <c:v>8.3800000000000008</c:v>
                </c:pt>
                <c:pt idx="25" formatCode="#,000">
                  <c:v>8.43</c:v>
                </c:pt>
                <c:pt idx="26" formatCode="#,000">
                  <c:v>6.17</c:v>
                </c:pt>
              </c:numCache>
            </c:numRef>
          </c:val>
          <c:extLst>
            <c:ext xmlns:c16="http://schemas.microsoft.com/office/drawing/2014/chart" uri="{C3380CC4-5D6E-409C-BE32-E72D297353CC}">
              <c16:uniqueId val="{00000000-0D46-4AD9-8E28-9DA027412927}"/>
            </c:ext>
          </c:extLst>
        </c:ser>
        <c:dLbls>
          <c:showLegendKey val="0"/>
          <c:showVal val="0"/>
          <c:showCatName val="0"/>
          <c:showSerName val="0"/>
          <c:showPercent val="0"/>
          <c:showBubbleSize val="0"/>
        </c:dLbls>
        <c:gapWidth val="150"/>
        <c:axId val="197045048"/>
        <c:axId val="1"/>
      </c:barChart>
      <c:lineChart>
        <c:grouping val="standard"/>
        <c:varyColors val="0"/>
        <c:ser>
          <c:idx val="0"/>
          <c:order val="1"/>
          <c:tx>
            <c:strRef>
              <c:f>Sheet1!$A$3</c:f>
              <c:strCache>
                <c:ptCount val="1"/>
                <c:pt idx="0">
                  <c:v>Україна - 7,30</c:v>
                </c:pt>
              </c:strCache>
            </c:strRef>
          </c:tx>
          <c:spPr>
            <a:ln w="38945">
              <a:solidFill>
                <a:srgbClr val="000080"/>
              </a:solidFill>
              <a:prstDash val="solid"/>
            </a:ln>
          </c:spPr>
          <c:marker>
            <c:symbol val="diamond"/>
            <c:size val="11"/>
            <c:spPr>
              <a:solidFill>
                <a:srgbClr val="000080"/>
              </a:solidFill>
              <a:ln>
                <a:solidFill>
                  <a:srgbClr val="000080"/>
                </a:solidFill>
                <a:prstDash val="solid"/>
              </a:ln>
            </c:spPr>
          </c:marker>
          <c:cat>
            <c:strRef>
              <c:f>Sheet1!$B$1:$AD$1</c:f>
              <c:strCache>
                <c:ptCount val="28"/>
                <c:pt idx="1">
                  <c:v>АР Крим</c:v>
                </c:pt>
                <c:pt idx="2">
                  <c:v>Вінницька</c:v>
                </c:pt>
                <c:pt idx="3">
                  <c:v>Волинська</c:v>
                </c:pt>
                <c:pt idx="4">
                  <c:v>Дніпропетровська</c:v>
                </c:pt>
                <c:pt idx="5">
                  <c:v>Донецька</c:v>
                </c:pt>
                <c:pt idx="6">
                  <c:v>Житомирська</c:v>
                </c:pt>
                <c:pt idx="7">
                  <c:v>Закарпатська</c:v>
                </c:pt>
                <c:pt idx="8">
                  <c:v>Запорізька</c:v>
                </c:pt>
                <c:pt idx="9">
                  <c:v>Ів.-Франківська</c:v>
                </c:pt>
                <c:pt idx="10">
                  <c:v>Київська</c:v>
                </c:pt>
                <c:pt idx="11">
                  <c:v>Кіровоградська</c:v>
                </c:pt>
                <c:pt idx="12">
                  <c:v>Луганська</c:v>
                </c:pt>
                <c:pt idx="13">
                  <c:v>Львівська</c:v>
                </c:pt>
                <c:pt idx="14">
                  <c:v>Миколаївська</c:v>
                </c:pt>
                <c:pt idx="15">
                  <c:v>Одеська</c:v>
                </c:pt>
                <c:pt idx="16">
                  <c:v>Полтавська</c:v>
                </c:pt>
                <c:pt idx="17">
                  <c:v>Рівненська</c:v>
                </c:pt>
                <c:pt idx="18">
                  <c:v>Сумська</c:v>
                </c:pt>
                <c:pt idx="19">
                  <c:v>Тернопільська</c:v>
                </c:pt>
                <c:pt idx="20">
                  <c:v>Харківська</c:v>
                </c:pt>
                <c:pt idx="21">
                  <c:v>Херсонська</c:v>
                </c:pt>
                <c:pt idx="22">
                  <c:v>Хмельницька</c:v>
                </c:pt>
                <c:pt idx="23">
                  <c:v>Черкаська</c:v>
                </c:pt>
                <c:pt idx="24">
                  <c:v>Чернівецька</c:v>
                </c:pt>
                <c:pt idx="25">
                  <c:v>Чернігівська</c:v>
                </c:pt>
                <c:pt idx="26">
                  <c:v>Київ</c:v>
                </c:pt>
                <c:pt idx="27">
                  <c:v>Севастополь</c:v>
                </c:pt>
              </c:strCache>
            </c:strRef>
          </c:cat>
          <c:val>
            <c:numRef>
              <c:f>Sheet1!$B$3:$AD$3</c:f>
              <c:numCache>
                <c:formatCode>\О\с\н\о\в\н\о\й</c:formatCode>
                <c:ptCount val="29"/>
                <c:pt idx="0">
                  <c:v>7.3</c:v>
                </c:pt>
                <c:pt idx="1">
                  <c:v>7.3</c:v>
                </c:pt>
                <c:pt idx="2">
                  <c:v>7.3</c:v>
                </c:pt>
                <c:pt idx="3">
                  <c:v>7.3</c:v>
                </c:pt>
                <c:pt idx="4">
                  <c:v>7.3</c:v>
                </c:pt>
                <c:pt idx="5">
                  <c:v>7.3</c:v>
                </c:pt>
                <c:pt idx="6">
                  <c:v>7.3</c:v>
                </c:pt>
                <c:pt idx="7">
                  <c:v>7.3</c:v>
                </c:pt>
                <c:pt idx="8">
                  <c:v>7.3</c:v>
                </c:pt>
                <c:pt idx="9">
                  <c:v>7.3</c:v>
                </c:pt>
                <c:pt idx="10">
                  <c:v>7.3</c:v>
                </c:pt>
                <c:pt idx="11">
                  <c:v>7.3</c:v>
                </c:pt>
                <c:pt idx="12">
                  <c:v>7.3</c:v>
                </c:pt>
                <c:pt idx="13">
                  <c:v>7.3</c:v>
                </c:pt>
                <c:pt idx="14">
                  <c:v>7.3</c:v>
                </c:pt>
                <c:pt idx="15">
                  <c:v>7.3</c:v>
                </c:pt>
                <c:pt idx="16">
                  <c:v>7.3</c:v>
                </c:pt>
                <c:pt idx="17">
                  <c:v>7.3</c:v>
                </c:pt>
                <c:pt idx="18">
                  <c:v>7.3</c:v>
                </c:pt>
                <c:pt idx="19">
                  <c:v>7.3</c:v>
                </c:pt>
                <c:pt idx="20">
                  <c:v>7.3</c:v>
                </c:pt>
                <c:pt idx="21">
                  <c:v>7.3</c:v>
                </c:pt>
                <c:pt idx="22">
                  <c:v>7.3</c:v>
                </c:pt>
                <c:pt idx="23">
                  <c:v>7.3</c:v>
                </c:pt>
                <c:pt idx="24">
                  <c:v>7.3</c:v>
                </c:pt>
                <c:pt idx="25">
                  <c:v>7.3</c:v>
                </c:pt>
                <c:pt idx="26">
                  <c:v>7.3</c:v>
                </c:pt>
                <c:pt idx="27">
                  <c:v>7.3</c:v>
                </c:pt>
                <c:pt idx="28">
                  <c:v>6.71</c:v>
                </c:pt>
              </c:numCache>
            </c:numRef>
          </c:val>
          <c:smooth val="0"/>
          <c:extLst>
            <c:ext xmlns:c16="http://schemas.microsoft.com/office/drawing/2014/chart" uri="{C3380CC4-5D6E-409C-BE32-E72D297353CC}">
              <c16:uniqueId val="{00000001-0D46-4AD9-8E28-9DA027412927}"/>
            </c:ext>
          </c:extLst>
        </c:ser>
        <c:dLbls>
          <c:showLegendKey val="0"/>
          <c:showVal val="0"/>
          <c:showCatName val="0"/>
          <c:showSerName val="0"/>
          <c:showPercent val="0"/>
          <c:showBubbleSize val="0"/>
        </c:dLbls>
        <c:marker val="1"/>
        <c:smooth val="0"/>
        <c:axId val="3"/>
        <c:axId val="4"/>
      </c:lineChart>
      <c:catAx>
        <c:axId val="197045048"/>
        <c:scaling>
          <c:orientation val="minMax"/>
        </c:scaling>
        <c:delete val="0"/>
        <c:axPos val="b"/>
        <c:numFmt formatCode="General" sourceLinked="1"/>
        <c:majorTickMark val="cross"/>
        <c:minorTickMark val="none"/>
        <c:tickLblPos val="nextTo"/>
        <c:spPr>
          <a:solidFill>
            <a:sysClr val="window" lastClr="FFFFFF"/>
          </a:solidFill>
          <a:ln w="3245">
            <a:solidFill>
              <a:sysClr val="window" lastClr="FFFFFF"/>
            </a:solidFill>
            <a:prstDash val="solid"/>
          </a:ln>
        </c:spPr>
        <c:txPr>
          <a:bodyPr rot="-5400000" vert="horz"/>
          <a:lstStyle/>
          <a:p>
            <a:pPr>
              <a:defRPr sz="1400" b="1" i="0" u="none" strike="noStrike" baseline="0">
                <a:solidFill>
                  <a:srgbClr val="000000"/>
                </a:solidFill>
                <a:latin typeface="Arial"/>
                <a:ea typeface="Arial"/>
                <a:cs typeface="Arial"/>
              </a:defRPr>
            </a:pPr>
            <a:endParaRPr lang="ru-RU"/>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none"/>
        <c:tickLblPos val="nextTo"/>
        <c:spPr>
          <a:ln w="3245">
            <a:solidFill>
              <a:srgbClr val="000000"/>
            </a:solidFill>
            <a:prstDash val="solid"/>
          </a:ln>
        </c:spPr>
        <c:txPr>
          <a:bodyPr rot="0" vert="horz"/>
          <a:lstStyle/>
          <a:p>
            <a:pPr>
              <a:defRPr sz="1023" b="0" i="0" u="none" strike="noStrike" baseline="0">
                <a:solidFill>
                  <a:srgbClr val="000000"/>
                </a:solidFill>
                <a:latin typeface="Arial"/>
                <a:ea typeface="Arial"/>
                <a:cs typeface="Arial"/>
              </a:defRPr>
            </a:pPr>
            <a:endParaRPr lang="ru-RU"/>
          </a:p>
        </c:txPr>
        <c:crossAx val="197045048"/>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0"/>
        <c:lblAlgn val="ctr"/>
        <c:lblOffset val="100"/>
        <c:noMultiLvlLbl val="0"/>
      </c:catAx>
      <c:valAx>
        <c:axId val="4"/>
        <c:scaling>
          <c:orientation val="minMax"/>
        </c:scaling>
        <c:delete val="1"/>
        <c:axPos val="l"/>
        <c:numFmt formatCode="\О\с\н\о\в\н\о\й" sourceLinked="1"/>
        <c:majorTickMark val="out"/>
        <c:minorTickMark val="none"/>
        <c:tickLblPos val="nextTo"/>
        <c:crossAx val="3"/>
        <c:crosses val="autoZero"/>
        <c:crossBetween val="between"/>
      </c:valAx>
      <c:spPr>
        <a:ln w="12981">
          <a:solidFill>
            <a:sysClr val="window" lastClr="FFFFFF"/>
          </a:solidFill>
          <a:prstDash val="solid"/>
        </a:ln>
      </c:spPr>
    </c:plotArea>
    <c:legend>
      <c:legendPos val="r"/>
      <c:layout>
        <c:manualLayout>
          <c:xMode val="edge"/>
          <c:yMode val="edge"/>
          <c:x val="0.22446690811592138"/>
          <c:y val="0.9460869873685458"/>
          <c:w val="0.62065091694401398"/>
          <c:h val="4.5217305832987331E-2"/>
        </c:manualLayout>
      </c:layout>
      <c:overlay val="0"/>
      <c:spPr>
        <a:solidFill>
          <a:srgbClr val="FFFFFF"/>
        </a:solidFill>
        <a:ln w="3245">
          <a:solidFill>
            <a:srgbClr val="000000"/>
          </a:solidFill>
          <a:prstDash val="solid"/>
        </a:ln>
      </c:spPr>
      <c:txPr>
        <a:bodyPr/>
        <a:lstStyle/>
        <a:p>
          <a:pPr>
            <a:defRPr sz="946" b="1" i="0" u="none" strike="noStrike" baseline="0">
              <a:solidFill>
                <a:srgbClr val="000000"/>
              </a:solidFill>
              <a:latin typeface="Arial"/>
              <a:ea typeface="Arial"/>
              <a:cs typeface="Arial"/>
            </a:defRPr>
          </a:pPr>
          <a:endParaRPr lang="ru-RU"/>
        </a:p>
      </c:txPr>
    </c:legend>
    <c:plotVisOnly val="1"/>
    <c:dispBlanksAs val="gap"/>
    <c:showDLblsOverMax val="0"/>
  </c:chart>
  <c:spPr>
    <a:noFill/>
    <a:ln>
      <a:noFill/>
    </a:ln>
  </c:spPr>
  <c:txPr>
    <a:bodyPr/>
    <a:lstStyle/>
    <a:p>
      <a:pPr>
        <a:defRPr sz="1023" b="0" i="0" u="none" strike="noStrike" baseline="0">
          <a:solidFill>
            <a:srgbClr val="000000"/>
          </a:solidFill>
          <a:latin typeface="Arial"/>
          <a:ea typeface="Arial"/>
          <a:cs typeface="Arial"/>
        </a:defRPr>
      </a:pPr>
      <a:endParaRPr lang="ru-RU"/>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dirty="0"/>
          </a:p>
        </p:txBody>
      </p:sp>
      <p:sp>
        <p:nvSpPr>
          <p:cNvPr id="3" name="Дата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EEB5600-9C05-49A7-BAA1-7DB24DF6DABE}" type="datetimeFigureOut">
              <a:rPr lang="ru-RU"/>
              <a:pPr>
                <a:defRPr/>
              </a:pPr>
              <a:t>31.07.2019</a:t>
            </a:fld>
            <a:endParaRPr lang="ru-RU" dirty="0"/>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dirty="0"/>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D15C43D-A983-4DF3-B559-C45E346A4591}" type="slidenum">
              <a:rPr lang="ru-RU"/>
              <a:pPr>
                <a:defRPr/>
              </a:pPr>
              <a:t>‹#›</a:t>
            </a:fld>
            <a:endParaRPr lang="ru-RU" dirty="0"/>
          </a:p>
        </p:txBody>
      </p:sp>
    </p:spTree>
    <p:extLst>
      <p:ext uri="{BB962C8B-B14F-4D97-AF65-F5344CB8AC3E}">
        <p14:creationId xmlns:p14="http://schemas.microsoft.com/office/powerpoint/2010/main" val="14499387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6526547F-8F26-4B2D-B166-95AD463FE1CE}" type="datetimeFigureOut">
              <a:rPr lang="ru-RU">
                <a:solidFill>
                  <a:prstClr val="white">
                    <a:tint val="75000"/>
                  </a:prstClr>
                </a:solidFill>
              </a:rPr>
              <a:pPr>
                <a:defRPr/>
              </a:pPr>
              <a:t>31.07.2019</a:t>
            </a:fld>
            <a:endParaRPr lang="ru-RU" dirty="0">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31C11BF-F5D8-46A9-82B3-9F11CE9C9B16}" type="slidenum">
              <a:rPr lang="ru-RU">
                <a:solidFill>
                  <a:prstClr val="white">
                    <a:tint val="75000"/>
                  </a:prstClr>
                </a:solidFill>
              </a:rPr>
              <a:pPr>
                <a:defRPr/>
              </a:pPr>
              <a:t>‹#›</a:t>
            </a:fld>
            <a:endParaRPr lang="ru-RU" dirty="0">
              <a:solidFill>
                <a:prstClr val="white">
                  <a:tint val="75000"/>
                </a:prstClr>
              </a:solidFill>
            </a:endParaRPr>
          </a:p>
        </p:txBody>
      </p:sp>
    </p:spTree>
    <p:extLst>
      <p:ext uri="{BB962C8B-B14F-4D97-AF65-F5344CB8AC3E}">
        <p14:creationId xmlns:p14="http://schemas.microsoft.com/office/powerpoint/2010/main" val="375410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B6D543C-FDD0-4FE5-9A7D-4B0677C52D30}" type="datetimeFigureOut">
              <a:rPr lang="ru-RU">
                <a:solidFill>
                  <a:prstClr val="white">
                    <a:tint val="75000"/>
                  </a:prstClr>
                </a:solidFill>
              </a:rPr>
              <a:pPr>
                <a:defRPr/>
              </a:pPr>
              <a:t>31.07.2019</a:t>
            </a:fld>
            <a:endParaRPr lang="ru-RU" dirty="0">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E7FFCEC-EE87-4106-BB8D-F86CFE969D59}" type="slidenum">
              <a:rPr lang="ru-RU">
                <a:solidFill>
                  <a:prstClr val="white">
                    <a:tint val="75000"/>
                  </a:prstClr>
                </a:solidFill>
              </a:rPr>
              <a:pPr>
                <a:defRPr/>
              </a:pPr>
              <a:t>‹#›</a:t>
            </a:fld>
            <a:endParaRPr lang="ru-RU" dirty="0">
              <a:solidFill>
                <a:prstClr val="white">
                  <a:tint val="75000"/>
                </a:prstClr>
              </a:solidFill>
            </a:endParaRPr>
          </a:p>
        </p:txBody>
      </p:sp>
    </p:spTree>
    <p:extLst>
      <p:ext uri="{BB962C8B-B14F-4D97-AF65-F5344CB8AC3E}">
        <p14:creationId xmlns:p14="http://schemas.microsoft.com/office/powerpoint/2010/main" val="332378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BAB8C09-9D1D-41AA-83B2-38AFB6900E87}" type="datetimeFigureOut">
              <a:rPr lang="ru-RU">
                <a:solidFill>
                  <a:prstClr val="white">
                    <a:tint val="75000"/>
                  </a:prstClr>
                </a:solidFill>
              </a:rPr>
              <a:pPr>
                <a:defRPr/>
              </a:pPr>
              <a:t>31.07.2019</a:t>
            </a:fld>
            <a:endParaRPr lang="ru-RU" dirty="0">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7C1A790-A634-4383-9115-8E3203D42C9B}" type="slidenum">
              <a:rPr lang="ru-RU">
                <a:solidFill>
                  <a:prstClr val="white">
                    <a:tint val="75000"/>
                  </a:prstClr>
                </a:solidFill>
              </a:rPr>
              <a:pPr>
                <a:defRPr/>
              </a:pPr>
              <a:t>‹#›</a:t>
            </a:fld>
            <a:endParaRPr lang="ru-RU" dirty="0">
              <a:solidFill>
                <a:prstClr val="white">
                  <a:tint val="75000"/>
                </a:prstClr>
              </a:solidFill>
            </a:endParaRPr>
          </a:p>
        </p:txBody>
      </p:sp>
    </p:spTree>
    <p:extLst>
      <p:ext uri="{BB962C8B-B14F-4D97-AF65-F5344CB8AC3E}">
        <p14:creationId xmlns:p14="http://schemas.microsoft.com/office/powerpoint/2010/main" val="1332928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endParaRPr lang="en-US"/>
          </a:p>
        </p:txBody>
      </p:sp>
      <p:sp>
        <p:nvSpPr>
          <p:cNvPr id="3" name="Диаграмма 2"/>
          <p:cNvSpPr>
            <a:spLocks noGrp="1"/>
          </p:cNvSpPr>
          <p:nvPr>
            <p:ph type="chart" idx="1"/>
          </p:nvPr>
        </p:nvSpPr>
        <p:spPr>
          <a:xfrm>
            <a:off x="457200" y="1600200"/>
            <a:ext cx="8229600" cy="4525963"/>
          </a:xfrm>
        </p:spPr>
        <p:txBody>
          <a:bodyPr rtlCol="0">
            <a:normAutofit/>
          </a:bodyPr>
          <a:lstStyle/>
          <a:p>
            <a:pPr lvl="0"/>
            <a:endParaRPr lang="en-US" noProof="0"/>
          </a:p>
        </p:txBody>
      </p:sp>
      <p:sp>
        <p:nvSpPr>
          <p:cNvPr id="4" name="Дата 9"/>
          <p:cNvSpPr>
            <a:spLocks noGrp="1"/>
          </p:cNvSpPr>
          <p:nvPr>
            <p:ph type="dt" sz="half" idx="10"/>
          </p:nvPr>
        </p:nvSpPr>
        <p:spPr/>
        <p:txBody>
          <a:bodyPr/>
          <a:lstStyle>
            <a:lvl1pPr>
              <a:defRPr/>
            </a:lvl1pPr>
          </a:lstStyle>
          <a:p>
            <a:pPr>
              <a:defRPr/>
            </a:pPr>
            <a:endParaRPr lang="ru-RU" dirty="0">
              <a:solidFill>
                <a:prstClr val="white">
                  <a:tint val="75000"/>
                </a:prst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dirty="0">
              <a:solidFill>
                <a:prstClr val="white">
                  <a:tint val="75000"/>
                </a:prstClr>
              </a:solidFill>
            </a:endParaRPr>
          </a:p>
        </p:txBody>
      </p:sp>
      <p:sp>
        <p:nvSpPr>
          <p:cNvPr id="6" name="Номер слайда 17"/>
          <p:cNvSpPr>
            <a:spLocks noGrp="1"/>
          </p:cNvSpPr>
          <p:nvPr>
            <p:ph type="sldNum" sz="quarter" idx="12"/>
          </p:nvPr>
        </p:nvSpPr>
        <p:spPr/>
        <p:txBody>
          <a:bodyPr/>
          <a:lstStyle>
            <a:lvl1pPr>
              <a:defRPr/>
            </a:lvl1pPr>
          </a:lstStyle>
          <a:p>
            <a:pPr>
              <a:defRPr/>
            </a:pPr>
            <a:fld id="{07AF2B05-03EB-49AB-BFD4-F9B0C2D181B9}" type="slidenum">
              <a:rPr lang="ru-RU">
                <a:solidFill>
                  <a:prstClr val="white">
                    <a:tint val="75000"/>
                  </a:prstClr>
                </a:solidFill>
              </a:rPr>
              <a:pPr>
                <a:defRPr/>
              </a:pPr>
              <a:t>‹#›</a:t>
            </a:fld>
            <a:endParaRPr lang="ru-RU" dirty="0">
              <a:solidFill>
                <a:prstClr val="white">
                  <a:tint val="75000"/>
                </a:prstClr>
              </a:solidFill>
            </a:endParaRPr>
          </a:p>
        </p:txBody>
      </p:sp>
    </p:spTree>
    <p:extLst>
      <p:ext uri="{BB962C8B-B14F-4D97-AF65-F5344CB8AC3E}">
        <p14:creationId xmlns:p14="http://schemas.microsoft.com/office/powerpoint/2010/main" val="323895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468F30B-FF74-4E65-9BD1-4CFB32123BF4}" type="datetimeFigureOut">
              <a:rPr lang="ru-RU">
                <a:solidFill>
                  <a:prstClr val="white">
                    <a:tint val="75000"/>
                  </a:prstClr>
                </a:solidFill>
              </a:rPr>
              <a:pPr>
                <a:defRPr/>
              </a:pPr>
              <a:t>31.07.2019</a:t>
            </a:fld>
            <a:endParaRPr lang="ru-RU" dirty="0">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2231F8D-4218-4782-AC18-99DDB04192EC}" type="slidenum">
              <a:rPr lang="ru-RU">
                <a:solidFill>
                  <a:prstClr val="white">
                    <a:tint val="75000"/>
                  </a:prstClr>
                </a:solidFill>
              </a:rPr>
              <a:pPr>
                <a:defRPr/>
              </a:pPr>
              <a:t>‹#›</a:t>
            </a:fld>
            <a:endParaRPr lang="ru-RU" dirty="0">
              <a:solidFill>
                <a:prstClr val="white">
                  <a:tint val="75000"/>
                </a:prstClr>
              </a:solidFill>
            </a:endParaRPr>
          </a:p>
        </p:txBody>
      </p:sp>
    </p:spTree>
    <p:extLst>
      <p:ext uri="{BB962C8B-B14F-4D97-AF65-F5344CB8AC3E}">
        <p14:creationId xmlns:p14="http://schemas.microsoft.com/office/powerpoint/2010/main" val="165272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1584D576-D686-4BC9-93B5-9CE974467EC2}" type="datetimeFigureOut">
              <a:rPr lang="ru-RU">
                <a:solidFill>
                  <a:prstClr val="white">
                    <a:tint val="75000"/>
                  </a:prstClr>
                </a:solidFill>
              </a:rPr>
              <a:pPr>
                <a:defRPr/>
              </a:pPr>
              <a:t>31.07.2019</a:t>
            </a:fld>
            <a:endParaRPr lang="ru-RU" dirty="0">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5BBF97F-F1D7-4E44-A8F7-F85D5DAFF90B}" type="slidenum">
              <a:rPr lang="ru-RU">
                <a:solidFill>
                  <a:prstClr val="white">
                    <a:tint val="75000"/>
                  </a:prstClr>
                </a:solidFill>
              </a:rPr>
              <a:pPr>
                <a:defRPr/>
              </a:pPr>
              <a:t>‹#›</a:t>
            </a:fld>
            <a:endParaRPr lang="ru-RU" dirty="0">
              <a:solidFill>
                <a:prstClr val="white">
                  <a:tint val="75000"/>
                </a:prstClr>
              </a:solidFill>
            </a:endParaRPr>
          </a:p>
        </p:txBody>
      </p:sp>
    </p:spTree>
    <p:extLst>
      <p:ext uri="{BB962C8B-B14F-4D97-AF65-F5344CB8AC3E}">
        <p14:creationId xmlns:p14="http://schemas.microsoft.com/office/powerpoint/2010/main" val="268025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3A61555F-D4F1-470E-8DDF-96839B4404E8}" type="datetimeFigureOut">
              <a:rPr lang="ru-RU">
                <a:solidFill>
                  <a:prstClr val="white">
                    <a:tint val="75000"/>
                  </a:prstClr>
                </a:solidFill>
              </a:rPr>
              <a:pPr>
                <a:defRPr/>
              </a:pPr>
              <a:t>31.07.2019</a:t>
            </a:fld>
            <a:endParaRPr lang="ru-RU" dirty="0">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350E7B6-B42F-4EA7-B394-AF92972C7AB5}" type="slidenum">
              <a:rPr lang="ru-RU">
                <a:solidFill>
                  <a:prstClr val="white">
                    <a:tint val="75000"/>
                  </a:prstClr>
                </a:solidFill>
              </a:rPr>
              <a:pPr>
                <a:defRPr/>
              </a:pPr>
              <a:t>‹#›</a:t>
            </a:fld>
            <a:endParaRPr lang="ru-RU" dirty="0">
              <a:solidFill>
                <a:prstClr val="white">
                  <a:tint val="75000"/>
                </a:prstClr>
              </a:solidFill>
            </a:endParaRPr>
          </a:p>
        </p:txBody>
      </p:sp>
    </p:spTree>
    <p:extLst>
      <p:ext uri="{BB962C8B-B14F-4D97-AF65-F5344CB8AC3E}">
        <p14:creationId xmlns:p14="http://schemas.microsoft.com/office/powerpoint/2010/main" val="333388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ACE91391-2879-4247-8DF8-8F7392BFD7FC}" type="datetimeFigureOut">
              <a:rPr lang="ru-RU">
                <a:solidFill>
                  <a:prstClr val="white">
                    <a:tint val="75000"/>
                  </a:prstClr>
                </a:solidFill>
              </a:rPr>
              <a:pPr>
                <a:defRPr/>
              </a:pPr>
              <a:t>31.07.2019</a:t>
            </a:fld>
            <a:endParaRPr lang="ru-RU" dirty="0">
              <a:solidFill>
                <a:prstClr val="white">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dirty="0">
              <a:solidFill>
                <a:prstClr val="white">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8A7132ED-5526-4DBF-80F7-495FBF9A6B81}" type="slidenum">
              <a:rPr lang="ru-RU">
                <a:solidFill>
                  <a:prstClr val="white">
                    <a:tint val="75000"/>
                  </a:prstClr>
                </a:solidFill>
              </a:rPr>
              <a:pPr>
                <a:defRPr/>
              </a:pPr>
              <a:t>‹#›</a:t>
            </a:fld>
            <a:endParaRPr lang="ru-RU" dirty="0">
              <a:solidFill>
                <a:prstClr val="white">
                  <a:tint val="75000"/>
                </a:prstClr>
              </a:solidFill>
            </a:endParaRPr>
          </a:p>
        </p:txBody>
      </p:sp>
    </p:spTree>
    <p:extLst>
      <p:ext uri="{BB962C8B-B14F-4D97-AF65-F5344CB8AC3E}">
        <p14:creationId xmlns:p14="http://schemas.microsoft.com/office/powerpoint/2010/main" val="282659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C606E57-8D53-4139-B824-539815D86816}" type="datetimeFigureOut">
              <a:rPr lang="ru-RU">
                <a:solidFill>
                  <a:prstClr val="white">
                    <a:tint val="75000"/>
                  </a:prstClr>
                </a:solidFill>
              </a:rPr>
              <a:pPr>
                <a:defRPr/>
              </a:pPr>
              <a:t>31.07.2019</a:t>
            </a:fld>
            <a:endParaRPr lang="ru-RU" dirty="0">
              <a:solidFill>
                <a:prstClr val="white">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white">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E458E9B8-E8A1-41CE-B636-EA606A9A2FF4}" type="slidenum">
              <a:rPr lang="ru-RU">
                <a:solidFill>
                  <a:prstClr val="white">
                    <a:tint val="75000"/>
                  </a:prstClr>
                </a:solidFill>
              </a:rPr>
              <a:pPr>
                <a:defRPr/>
              </a:pPr>
              <a:t>‹#›</a:t>
            </a:fld>
            <a:endParaRPr lang="ru-RU" dirty="0">
              <a:solidFill>
                <a:prstClr val="white">
                  <a:tint val="75000"/>
                </a:prstClr>
              </a:solidFill>
            </a:endParaRPr>
          </a:p>
        </p:txBody>
      </p:sp>
    </p:spTree>
    <p:extLst>
      <p:ext uri="{BB962C8B-B14F-4D97-AF65-F5344CB8AC3E}">
        <p14:creationId xmlns:p14="http://schemas.microsoft.com/office/powerpoint/2010/main" val="304010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5ABCDEA-B0CE-46D6-9840-1B2141D62C27}" type="datetimeFigureOut">
              <a:rPr lang="ru-RU">
                <a:solidFill>
                  <a:prstClr val="white">
                    <a:tint val="75000"/>
                  </a:prstClr>
                </a:solidFill>
              </a:rPr>
              <a:pPr>
                <a:defRPr/>
              </a:pPr>
              <a:t>31.07.2019</a:t>
            </a:fld>
            <a:endParaRPr lang="ru-RU" dirty="0">
              <a:solidFill>
                <a:prstClr val="white">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dirty="0">
              <a:solidFill>
                <a:prstClr val="white">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ABDA64E5-B6C1-42B9-873B-6E2D6FC1171D}" type="slidenum">
              <a:rPr lang="ru-RU">
                <a:solidFill>
                  <a:prstClr val="white">
                    <a:tint val="75000"/>
                  </a:prstClr>
                </a:solidFill>
              </a:rPr>
              <a:pPr>
                <a:defRPr/>
              </a:pPr>
              <a:t>‹#›</a:t>
            </a:fld>
            <a:endParaRPr lang="ru-RU" dirty="0">
              <a:solidFill>
                <a:prstClr val="white">
                  <a:tint val="75000"/>
                </a:prstClr>
              </a:solidFill>
            </a:endParaRPr>
          </a:p>
        </p:txBody>
      </p:sp>
    </p:spTree>
    <p:extLst>
      <p:ext uri="{BB962C8B-B14F-4D97-AF65-F5344CB8AC3E}">
        <p14:creationId xmlns:p14="http://schemas.microsoft.com/office/powerpoint/2010/main" val="3911455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FCF3DCD-AC69-490A-8A8C-0BC28EFCAFD5}" type="datetimeFigureOut">
              <a:rPr lang="ru-RU">
                <a:solidFill>
                  <a:prstClr val="white">
                    <a:tint val="75000"/>
                  </a:prstClr>
                </a:solidFill>
              </a:rPr>
              <a:pPr>
                <a:defRPr/>
              </a:pPr>
              <a:t>31.07.2019</a:t>
            </a:fld>
            <a:endParaRPr lang="ru-RU" dirty="0">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8E51288-5BBA-4857-BF33-315C4BA9B428}" type="slidenum">
              <a:rPr lang="ru-RU">
                <a:solidFill>
                  <a:prstClr val="white">
                    <a:tint val="75000"/>
                  </a:prstClr>
                </a:solidFill>
              </a:rPr>
              <a:pPr>
                <a:defRPr/>
              </a:pPr>
              <a:t>‹#›</a:t>
            </a:fld>
            <a:endParaRPr lang="ru-RU" dirty="0">
              <a:solidFill>
                <a:prstClr val="white">
                  <a:tint val="75000"/>
                </a:prstClr>
              </a:solidFill>
            </a:endParaRPr>
          </a:p>
        </p:txBody>
      </p:sp>
    </p:spTree>
    <p:extLst>
      <p:ext uri="{BB962C8B-B14F-4D97-AF65-F5344CB8AC3E}">
        <p14:creationId xmlns:p14="http://schemas.microsoft.com/office/powerpoint/2010/main" val="102952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9DD324C-13DC-42D6-B9A7-DEF8793C1B80}" type="datetimeFigureOut">
              <a:rPr lang="ru-RU">
                <a:solidFill>
                  <a:prstClr val="white">
                    <a:tint val="75000"/>
                  </a:prstClr>
                </a:solidFill>
              </a:rPr>
              <a:pPr>
                <a:defRPr/>
              </a:pPr>
              <a:t>31.07.2019</a:t>
            </a:fld>
            <a:endParaRPr lang="ru-RU" dirty="0">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0C62EBE-12BF-405D-8A83-9A917B088469}" type="slidenum">
              <a:rPr lang="ru-RU">
                <a:solidFill>
                  <a:prstClr val="white">
                    <a:tint val="75000"/>
                  </a:prstClr>
                </a:solidFill>
              </a:rPr>
              <a:pPr>
                <a:defRPr/>
              </a:pPr>
              <a:t>‹#›</a:t>
            </a:fld>
            <a:endParaRPr lang="ru-RU" dirty="0">
              <a:solidFill>
                <a:prstClr val="white">
                  <a:tint val="75000"/>
                </a:prstClr>
              </a:solidFill>
            </a:endParaRPr>
          </a:p>
        </p:txBody>
      </p:sp>
    </p:spTree>
    <p:extLst>
      <p:ext uri="{BB962C8B-B14F-4D97-AF65-F5344CB8AC3E}">
        <p14:creationId xmlns:p14="http://schemas.microsoft.com/office/powerpoint/2010/main" val="244477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AAA9AC9-C082-4B48-B649-A9A3E36E3D8A}" type="datetimeFigureOut">
              <a:rPr lang="ru-RU">
                <a:solidFill>
                  <a:prstClr val="white">
                    <a:tint val="75000"/>
                  </a:prstClr>
                </a:solidFill>
              </a:rPr>
              <a:pPr>
                <a:defRPr/>
              </a:pPr>
              <a:t>31.07.2019</a:t>
            </a:fld>
            <a:endParaRPr lang="ru-RU" dirty="0">
              <a:solidFill>
                <a:prstClr val="white">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dirty="0">
              <a:solidFill>
                <a:prstClr val="white">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C4E14B-E822-4C4E-A186-5E2925993534}" type="slidenum">
              <a:rPr lang="ru-RU">
                <a:solidFill>
                  <a:prstClr val="white">
                    <a:tint val="75000"/>
                  </a:prstClr>
                </a:solidFill>
              </a:rPr>
              <a:pPr>
                <a:defRPr/>
              </a:pPr>
              <a:t>‹#›</a:t>
            </a:fld>
            <a:endParaRPr lang="ru-RU" dirty="0">
              <a:solidFill>
                <a:prstClr val="white">
                  <a:tint val="75000"/>
                </a:prstClr>
              </a:solidFill>
            </a:endParaRPr>
          </a:p>
        </p:txBody>
      </p:sp>
    </p:spTree>
    <p:extLst>
      <p:ext uri="{BB962C8B-B14F-4D97-AF65-F5344CB8AC3E}">
        <p14:creationId xmlns:p14="http://schemas.microsoft.com/office/powerpoint/2010/main" val="1951329001"/>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ctrTitle" idx="4294967295"/>
          </p:nvPr>
        </p:nvSpPr>
        <p:spPr>
          <a:xfrm>
            <a:off x="0" y="115888"/>
            <a:ext cx="8785225" cy="5185320"/>
          </a:xfrm>
          <a:noFill/>
          <a:ln>
            <a:noFill/>
          </a:ln>
        </p:spPr>
        <p:txBody>
          <a:bodyPr rtlCol="0">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uk-UA" sz="2000" b="1" i="1" kern="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a:cs typeface="Times New Roman" panose="02020603050405020304" pitchFamily="18" charset="0"/>
              </a:rPr>
              <a:t>ДЕПАРТАМЕНТ  ОХОРОНИ  ЗДОРОВ’Я </a:t>
            </a:r>
            <a:br>
              <a:rPr lang="uk-UA" sz="2000" b="1" i="1" kern="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a:cs typeface="Times New Roman" panose="02020603050405020304" pitchFamily="18" charset="0"/>
              </a:rPr>
            </a:br>
            <a:r>
              <a:rPr lang="uk-UA" sz="2000" b="1" i="1" kern="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a:cs typeface="Times New Roman" panose="02020603050405020304" pitchFamily="18" charset="0"/>
              </a:rPr>
              <a:t>ДОНЕЦЬКОЇ  ОБЛАСНОЇ  ДЕРЖАВНОЇ  АДМІНІСТРАЦІЇ</a:t>
            </a: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uk-UA" sz="4000" b="1" spc="50" noProof="1">
                <a:ln w="11430">
                  <a:solidFill>
                    <a:srgbClr val="660066"/>
                  </a:solidFill>
                </a:ln>
                <a:solidFill>
                  <a:srgbClr val="FFFF00"/>
                </a:solidFill>
                <a:effectLst>
                  <a:outerShdw blurRad="76200" dist="50800" dir="5400000" algn="tl" rotWithShape="0">
                    <a:srgbClr val="000000">
                      <a:alpha val="65000"/>
                    </a:srgbClr>
                  </a:outerShdw>
                </a:effectLst>
                <a:latin typeface="Arial Black" pitchFamily="34" charset="0"/>
                <a:cs typeface="Arial" charset="0"/>
              </a:rPr>
              <a:t>Професійна підготовка </a:t>
            </a:r>
            <a:br>
              <a:rPr lang="uk-UA" sz="4000" b="1" spc="50" noProof="1">
                <a:ln w="11430">
                  <a:solidFill>
                    <a:srgbClr val="660066"/>
                  </a:solidFill>
                </a:ln>
                <a:solidFill>
                  <a:srgbClr val="FFFF00"/>
                </a:solidFill>
                <a:effectLst>
                  <a:outerShdw blurRad="76200" dist="50800" dir="5400000" algn="tl" rotWithShape="0">
                    <a:srgbClr val="000000">
                      <a:alpha val="65000"/>
                    </a:srgbClr>
                  </a:outerShdw>
                </a:effectLst>
                <a:latin typeface="Arial Black" pitchFamily="34" charset="0"/>
                <a:cs typeface="Arial" charset="0"/>
              </a:rPr>
            </a:br>
            <a:r>
              <a:rPr lang="uk-UA" sz="4000" b="1" spc="50" noProof="1">
                <a:ln w="11430">
                  <a:solidFill>
                    <a:srgbClr val="660066"/>
                  </a:solidFill>
                </a:ln>
                <a:solidFill>
                  <a:srgbClr val="FFFF00"/>
                </a:solidFill>
                <a:effectLst>
                  <a:outerShdw blurRad="76200" dist="50800" dir="5400000" algn="tl" rotWithShape="0">
                    <a:srgbClr val="000000">
                      <a:alpha val="65000"/>
                    </a:srgbClr>
                  </a:outerShdw>
                </a:effectLst>
                <a:latin typeface="Arial Black" pitchFamily="34" charset="0"/>
                <a:cs typeface="Arial" charset="0"/>
              </a:rPr>
              <a:t>лікарів, як основна складова якісної медичної допомоги</a:t>
            </a:r>
            <a:br>
              <a:rPr lang="uk-UA" sz="4000" b="1" spc="50" noProof="1">
                <a:ln w="11430">
                  <a:solidFill>
                    <a:srgbClr val="660066"/>
                  </a:solidFill>
                </a:ln>
                <a:solidFill>
                  <a:srgbClr val="FFFF00"/>
                </a:solidFill>
                <a:effectLst>
                  <a:outerShdw blurRad="76200" dist="50800" dir="5400000" algn="tl" rotWithShape="0">
                    <a:srgbClr val="000000">
                      <a:alpha val="65000"/>
                    </a:srgbClr>
                  </a:outerShdw>
                </a:effectLst>
                <a:latin typeface="Arial Black" pitchFamily="34" charset="0"/>
                <a:cs typeface="Arial" charset="0"/>
              </a:rPr>
            </a:br>
            <a:br>
              <a:rPr lang="uk-UA" sz="4000" b="1" spc="50" noProof="1">
                <a:ln w="11430">
                  <a:solidFill>
                    <a:srgbClr val="660066"/>
                  </a:solidFill>
                </a:ln>
                <a:solidFill>
                  <a:srgbClr val="FFFF00"/>
                </a:solidFill>
                <a:effectLst>
                  <a:outerShdw blurRad="76200" dist="50800" dir="5400000" algn="tl" rotWithShape="0">
                    <a:srgbClr val="000000">
                      <a:alpha val="65000"/>
                    </a:srgbClr>
                  </a:outerShdw>
                </a:effectLst>
                <a:latin typeface="Arial Black" pitchFamily="34" charset="0"/>
                <a:cs typeface="Arial" charset="0"/>
              </a:rPr>
            </a:br>
            <a:br>
              <a:rPr lang="uk-UA" sz="4000" b="1" spc="50" noProof="1">
                <a:ln w="11430">
                  <a:solidFill>
                    <a:srgbClr val="660066"/>
                  </a:solidFill>
                </a:ln>
                <a:solidFill>
                  <a:srgbClr val="FFFF00"/>
                </a:solidFill>
                <a:effectLst>
                  <a:outerShdw blurRad="76200" dist="50800" dir="5400000" algn="tl" rotWithShape="0">
                    <a:srgbClr val="000000">
                      <a:alpha val="65000"/>
                    </a:srgbClr>
                  </a:outerShdw>
                </a:effectLst>
                <a:latin typeface="Arial Black" pitchFamily="34" charset="0"/>
                <a:cs typeface="Arial" charset="0"/>
              </a:rPr>
            </a:br>
            <a:br>
              <a:rPr lang="uk-UA" sz="4000" b="1" spc="50" noProof="1">
                <a:ln w="11430">
                  <a:solidFill>
                    <a:srgbClr val="660066"/>
                  </a:solidFill>
                </a:ln>
                <a:solidFill>
                  <a:srgbClr val="FFFF00"/>
                </a:solidFill>
                <a:effectLst>
                  <a:outerShdw blurRad="76200" dist="50800" dir="5400000" algn="tl" rotWithShape="0">
                    <a:srgbClr val="000000">
                      <a:alpha val="65000"/>
                    </a:srgbClr>
                  </a:outerShdw>
                </a:effectLst>
                <a:latin typeface="Arial Black" pitchFamily="34" charset="0"/>
                <a:cs typeface="Arial" charset="0"/>
              </a:rPr>
            </a:br>
            <a:br>
              <a:rPr lang="uk-UA" sz="4000" b="1" spc="50" noProof="1">
                <a:ln w="11430">
                  <a:solidFill>
                    <a:srgbClr val="660066"/>
                  </a:solidFill>
                </a:ln>
                <a:solidFill>
                  <a:srgbClr val="FFFF00"/>
                </a:solidFill>
                <a:effectLst>
                  <a:outerShdw blurRad="76200" dist="50800" dir="5400000" algn="tl" rotWithShape="0">
                    <a:srgbClr val="000000">
                      <a:alpha val="65000"/>
                    </a:srgbClr>
                  </a:outerShdw>
                </a:effectLst>
                <a:latin typeface="Arial Black" pitchFamily="34" charset="0"/>
                <a:cs typeface="Arial" charset="0"/>
              </a:rPr>
            </a:br>
            <a:br>
              <a:rPr lang="uk-UA" sz="4000" b="1" spc="50" noProof="1">
                <a:ln w="11430">
                  <a:solidFill>
                    <a:srgbClr val="660066"/>
                  </a:solidFill>
                </a:ln>
                <a:solidFill>
                  <a:srgbClr val="FFFF00"/>
                </a:solidFill>
                <a:effectLst>
                  <a:outerShdw blurRad="76200" dist="50800" dir="5400000" algn="tl" rotWithShape="0">
                    <a:srgbClr val="000000">
                      <a:alpha val="65000"/>
                    </a:srgbClr>
                  </a:outerShdw>
                </a:effectLst>
                <a:latin typeface="Arial Black" pitchFamily="34" charset="0"/>
                <a:cs typeface="Arial" charset="0"/>
              </a:rPr>
            </a:br>
            <a:br>
              <a:rPr lang="uk-UA" sz="3600" b="1" spc="50" noProof="1">
                <a:ln w="11430">
                  <a:solidFill>
                    <a:srgbClr val="002060"/>
                  </a:solidFill>
                </a:ln>
                <a:solidFill>
                  <a:srgbClr val="FFFF00"/>
                </a:solidFill>
                <a:effectLst>
                  <a:outerShdw blurRad="76200" dist="50800" dir="5400000" algn="tl" rotWithShape="0">
                    <a:srgbClr val="000000">
                      <a:alpha val="65000"/>
                    </a:srgbClr>
                  </a:outerShdw>
                </a:effectLst>
              </a:rPr>
            </a:br>
            <a:br>
              <a:rPr lang="uk-UA" sz="3600" b="1" spc="50" noProof="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uk-UA" sz="3600" b="1" spc="50" noProof="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uk-UA" sz="3600" b="1" spc="50" noProof="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uk-UA" sz="2200" b="1" spc="100" noProof="1">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Black" pitchFamily="34" charset="0"/>
            </a:endParaRPr>
          </a:p>
        </p:txBody>
      </p:sp>
      <p:grpSp>
        <p:nvGrpSpPr>
          <p:cNvPr id="3" name="Group 9"/>
          <p:cNvGrpSpPr>
            <a:grpSpLocks/>
          </p:cNvGrpSpPr>
          <p:nvPr/>
        </p:nvGrpSpPr>
        <p:grpSpPr bwMode="auto">
          <a:xfrm>
            <a:off x="3536433" y="829809"/>
            <a:ext cx="1736725" cy="849313"/>
            <a:chOff x="2203" y="3429"/>
            <a:chExt cx="539" cy="358"/>
          </a:xfrm>
        </p:grpSpPr>
        <p:grpSp>
          <p:nvGrpSpPr>
            <p:cNvPr id="4" name="Group 10"/>
            <p:cNvGrpSpPr>
              <a:grpSpLocks/>
            </p:cNvGrpSpPr>
            <p:nvPr/>
          </p:nvGrpSpPr>
          <p:grpSpPr bwMode="auto">
            <a:xfrm>
              <a:off x="2203" y="3431"/>
              <a:ext cx="539" cy="346"/>
              <a:chOff x="1517" y="3352"/>
              <a:chExt cx="539" cy="199"/>
            </a:xfrm>
          </p:grpSpPr>
          <p:pic>
            <p:nvPicPr>
              <p:cNvPr id="6" name="Picture 11" descr="uk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17" y="3357"/>
                <a:ext cx="2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uk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82" y="3352"/>
                <a:ext cx="27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13" descr="trez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 y="3429"/>
              <a:ext cx="329"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Прямоугольник 1"/>
          <p:cNvSpPr/>
          <p:nvPr/>
        </p:nvSpPr>
        <p:spPr>
          <a:xfrm>
            <a:off x="3728" y="5301208"/>
            <a:ext cx="9144000" cy="1508105"/>
          </a:xfrm>
          <a:prstGeom prst="rect">
            <a:avLst/>
          </a:prstGeom>
        </p:spPr>
        <p:txBody>
          <a:bodyPr wrap="square">
            <a:spAutoFit/>
          </a:bodyPr>
          <a:lstStyle/>
          <a:p>
            <a:pPr marL="0" marR="0" lvl="0" indent="0" algn="ctr" defTabSz="914400" eaLnBrk="1" fontAlgn="auto" latinLnBrk="0" hangingPunct="1">
              <a:lnSpc>
                <a:spcPct val="80000"/>
              </a:lnSpc>
              <a:spcBef>
                <a:spcPct val="20000"/>
              </a:spcBef>
              <a:spcAft>
                <a:spcPts val="0"/>
              </a:spcAft>
              <a:buClr>
                <a:srgbClr val="3333CC"/>
              </a:buClr>
              <a:buSzPct val="60000"/>
              <a:buFontTx/>
              <a:buNone/>
              <a:tabLst/>
              <a:defRPr/>
            </a:pPr>
            <a:endParaRPr kumimoji="0" lang="uk-UA" sz="2000" i="0" u="none" strike="noStrike" kern="0" normalizeH="0" baseline="0" noProof="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cs typeface="Times New Roman" pitchFamily="18" charset="0"/>
            </a:endParaRPr>
          </a:p>
          <a:p>
            <a:pPr marL="0" marR="0" lvl="0" indent="0" algn="ctr" defTabSz="914400" eaLnBrk="1" fontAlgn="auto" latinLnBrk="0" hangingPunct="1">
              <a:lnSpc>
                <a:spcPct val="80000"/>
              </a:lnSpc>
              <a:spcBef>
                <a:spcPct val="20000"/>
              </a:spcBef>
              <a:spcAft>
                <a:spcPts val="0"/>
              </a:spcAft>
              <a:buClr>
                <a:srgbClr val="3333CC"/>
              </a:buClr>
              <a:buSzPct val="60000"/>
              <a:buFontTx/>
              <a:buNone/>
              <a:tabLst/>
              <a:defRPr/>
            </a:pPr>
            <a:endParaRPr kumimoji="0" lang="uk-UA" sz="2000" i="0" u="none" strike="noStrike" kern="0" normalizeH="0" baseline="0" noProof="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cs typeface="Times New Roman" pitchFamily="18" charset="0"/>
            </a:endParaRPr>
          </a:p>
          <a:p>
            <a:pPr marL="0" marR="0" lvl="0" indent="0" algn="ctr" defTabSz="914400" eaLnBrk="1" fontAlgn="auto" latinLnBrk="0" hangingPunct="1">
              <a:lnSpc>
                <a:spcPct val="80000"/>
              </a:lnSpc>
              <a:spcBef>
                <a:spcPct val="20000"/>
              </a:spcBef>
              <a:spcAft>
                <a:spcPts val="0"/>
              </a:spcAft>
              <a:buClr>
                <a:srgbClr val="3333CC"/>
              </a:buClr>
              <a:buSzPct val="60000"/>
              <a:buFontTx/>
              <a:buNone/>
              <a:tabLst/>
              <a:defRPr/>
            </a:pPr>
            <a:r>
              <a:rPr kumimoji="0" lang="uk-UA" sz="2000" u="none" strike="noStrike" kern="0" normalizeH="0" noProof="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cs typeface="Times New Roman" pitchFamily="18" charset="0"/>
              </a:rPr>
              <a:t>Начальник відділу лікувально-профілактичної допомоги дітям та матерям департаменту охорони здоровʼя </a:t>
            </a:r>
            <a:r>
              <a:rPr kumimoji="0" lang="ru-RU" sz="2000" u="none" strike="noStrike" kern="0" normalizeH="0" noProof="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cs typeface="Times New Roman" pitchFamily="18" charset="0"/>
              </a:rPr>
              <a:t>Дорошенко С.А.</a:t>
            </a:r>
            <a:endParaRPr kumimoji="0" lang="en-US" altLang="ru-RU" sz="3200" u="none" strike="noStrike" kern="0" normalizeH="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cs typeface="Times New Roman" pitchFamily="18" charset="0"/>
            </a:endParaRPr>
          </a:p>
          <a:p>
            <a:pPr marL="0" marR="0" lvl="0" indent="0" algn="ctr" defTabSz="914400" eaLnBrk="1" fontAlgn="auto" latinLnBrk="0" hangingPunct="1">
              <a:lnSpc>
                <a:spcPct val="80000"/>
              </a:lnSpc>
              <a:spcBef>
                <a:spcPct val="20000"/>
              </a:spcBef>
              <a:spcAft>
                <a:spcPts val="0"/>
              </a:spcAft>
              <a:buClr>
                <a:srgbClr val="3333CC"/>
              </a:buClr>
              <a:buSzPct val="60000"/>
              <a:buFontTx/>
              <a:buNone/>
              <a:tabLst/>
              <a:defRPr/>
            </a:pPr>
            <a:r>
              <a:rPr kumimoji="0" lang="uk-UA" altLang="ru-RU" sz="2000" u="none" strike="noStrike" kern="0" normalizeH="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cs typeface="Times New Roman" pitchFamily="18" charset="0"/>
              </a:rPr>
              <a:t>м. Краматорськ, 2019 рік</a:t>
            </a:r>
            <a:endParaRPr kumimoji="0" lang="ru-RU" sz="1800" u="none" strike="noStrike" kern="0" normalizeH="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78098"/>
          </a:xfrm>
        </p:spPr>
        <p:txBody>
          <a:bodyPr/>
          <a:lstStyle/>
          <a:p>
            <a:r>
              <a:rPr lang="uk-UA" sz="2800" b="1" dirty="0">
                <a:solidFill>
                  <a:srgbClr val="FFFF00"/>
                </a:solidFill>
                <a:latin typeface="Times New Roman" pitchFamily="18" charset="0"/>
                <a:cs typeface="Times New Roman" pitchFamily="18" charset="0"/>
              </a:rPr>
              <a:t>Підготовка лікарів </a:t>
            </a:r>
            <a:r>
              <a:rPr lang="uk-UA" sz="2800" b="1" dirty="0" err="1">
                <a:solidFill>
                  <a:srgbClr val="FFFF00"/>
                </a:solidFill>
                <a:latin typeface="Times New Roman" pitchFamily="18" charset="0"/>
                <a:cs typeface="Times New Roman" pitchFamily="18" charset="0"/>
              </a:rPr>
              <a:t>перинатальних</a:t>
            </a:r>
            <a:r>
              <a:rPr lang="uk-UA" sz="2800" b="1" dirty="0">
                <a:solidFill>
                  <a:srgbClr val="FFFF00"/>
                </a:solidFill>
                <a:latin typeface="Times New Roman" pitchFamily="18" charset="0"/>
                <a:cs typeface="Times New Roman" pitchFamily="18" charset="0"/>
              </a:rPr>
              <a:t> центрів та МТМО «Здоров’я дитини </a:t>
            </a:r>
            <a:r>
              <a:rPr lang="uk-UA" sz="2800" b="1">
                <a:solidFill>
                  <a:srgbClr val="FFFF00"/>
                </a:solidFill>
                <a:latin typeface="Times New Roman" pitchFamily="18" charset="0"/>
                <a:cs typeface="Times New Roman" pitchFamily="18" charset="0"/>
              </a:rPr>
              <a:t>та жінки»</a:t>
            </a:r>
            <a:endParaRPr lang="ru-RU" sz="2800" b="1" dirty="0">
              <a:solidFill>
                <a:srgbClr val="FFFF00"/>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784204645"/>
              </p:ext>
            </p:extLst>
          </p:nvPr>
        </p:nvGraphicFramePr>
        <p:xfrm>
          <a:off x="0" y="1628797"/>
          <a:ext cx="9144000" cy="3831910"/>
        </p:xfrm>
        <a:graphic>
          <a:graphicData uri="http://schemas.openxmlformats.org/drawingml/2006/table">
            <a:tbl>
              <a:tblPr firstRow="1" firstCol="1" bandRow="1">
                <a:tableStyleId>{5C22544A-7EE6-4342-B048-85BDC9FD1C3A}</a:tableStyleId>
              </a:tblPr>
              <a:tblGrid>
                <a:gridCol w="248376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63688">
                  <a:extLst>
                    <a:ext uri="{9D8B030D-6E8A-4147-A177-3AD203B41FA5}">
                      <a16:colId xmlns:a16="http://schemas.microsoft.com/office/drawing/2014/main" val="20004"/>
                    </a:ext>
                  </a:extLst>
                </a:gridCol>
              </a:tblGrid>
              <a:tr h="1080123">
                <a:tc>
                  <a:txBody>
                    <a:bodyPr/>
                    <a:lstStyle/>
                    <a:p>
                      <a:pPr algn="ctr">
                        <a:lnSpc>
                          <a:spcPct val="115000"/>
                        </a:lnSpc>
                        <a:spcAft>
                          <a:spcPts val="0"/>
                        </a:spcAft>
                      </a:pPr>
                      <a:endParaRPr lang="ru-RU" sz="24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ru-RU" sz="2400" b="1" dirty="0">
                          <a:solidFill>
                            <a:schemeClr val="bg1"/>
                          </a:solidFill>
                          <a:effectLst/>
                          <a:latin typeface="Times New Roman" pitchFamily="18" charset="0"/>
                          <a:cs typeface="Times New Roman" pitchFamily="18" charset="0"/>
                        </a:rPr>
                        <a:t>К</a:t>
                      </a:r>
                      <a:r>
                        <a:rPr lang="uk-UA" sz="2400" b="1" dirty="0">
                          <a:solidFill>
                            <a:schemeClr val="bg1"/>
                          </a:solidFill>
                          <a:effectLst/>
                          <a:latin typeface="Times New Roman" pitchFamily="18" charset="0"/>
                          <a:cs typeface="Times New Roman" pitchFamily="18" charset="0"/>
                        </a:rPr>
                        <a:t>і</a:t>
                      </a:r>
                      <a:r>
                        <a:rPr lang="ru-RU" sz="2400" b="1" dirty="0" err="1">
                          <a:solidFill>
                            <a:schemeClr val="bg1"/>
                          </a:solidFill>
                          <a:effectLst/>
                          <a:latin typeface="Times New Roman" pitchFamily="18" charset="0"/>
                          <a:cs typeface="Times New Roman" pitchFamily="18" charset="0"/>
                        </a:rPr>
                        <a:t>льк</a:t>
                      </a:r>
                      <a:r>
                        <a:rPr lang="uk-UA" sz="2400" b="1" dirty="0">
                          <a:solidFill>
                            <a:schemeClr val="bg1"/>
                          </a:solidFill>
                          <a:effectLst/>
                          <a:latin typeface="Times New Roman" pitchFamily="18" charset="0"/>
                          <a:cs typeface="Times New Roman" pitchFamily="18" charset="0"/>
                        </a:rPr>
                        <a:t>і</a:t>
                      </a:r>
                      <a:r>
                        <a:rPr lang="ru-RU" sz="2400" b="1" dirty="0" err="1">
                          <a:solidFill>
                            <a:schemeClr val="bg1"/>
                          </a:solidFill>
                          <a:effectLst/>
                          <a:latin typeface="Times New Roman" pitchFamily="18" charset="0"/>
                          <a:cs typeface="Times New Roman" pitchFamily="18" charset="0"/>
                        </a:rPr>
                        <a:t>сть</a:t>
                      </a:r>
                      <a:r>
                        <a:rPr lang="ru-RU" sz="2400" b="1" dirty="0">
                          <a:solidFill>
                            <a:schemeClr val="bg1"/>
                          </a:solidFill>
                          <a:effectLst/>
                          <a:latin typeface="Times New Roman" pitchFamily="18" charset="0"/>
                          <a:cs typeface="Times New Roman" pitchFamily="18" charset="0"/>
                        </a:rPr>
                        <a:t> л</a:t>
                      </a:r>
                      <a:r>
                        <a:rPr lang="uk-UA" sz="2400" b="1" dirty="0">
                          <a:solidFill>
                            <a:schemeClr val="bg1"/>
                          </a:solidFill>
                          <a:effectLst/>
                          <a:latin typeface="Times New Roman" pitchFamily="18" charset="0"/>
                          <a:cs typeface="Times New Roman" pitchFamily="18" charset="0"/>
                        </a:rPr>
                        <a:t>і</a:t>
                      </a:r>
                      <a:r>
                        <a:rPr lang="ru-RU" sz="2400" b="1" dirty="0">
                          <a:solidFill>
                            <a:schemeClr val="bg1"/>
                          </a:solidFill>
                          <a:effectLst/>
                          <a:latin typeface="Times New Roman" pitchFamily="18" charset="0"/>
                          <a:cs typeface="Times New Roman" pitchFamily="18" charset="0"/>
                        </a:rPr>
                        <a:t>кар</a:t>
                      </a:r>
                      <a:r>
                        <a:rPr lang="uk-UA" sz="2400" b="1" dirty="0">
                          <a:solidFill>
                            <a:schemeClr val="bg1"/>
                          </a:solidFill>
                          <a:effectLst/>
                          <a:latin typeface="Times New Roman" pitchFamily="18" charset="0"/>
                          <a:cs typeface="Times New Roman" pitchFamily="18" charset="0"/>
                        </a:rPr>
                        <a:t>і</a:t>
                      </a:r>
                      <a:r>
                        <a:rPr lang="ru-RU" sz="2400" b="1" dirty="0">
                          <a:solidFill>
                            <a:schemeClr val="bg1"/>
                          </a:solidFill>
                          <a:effectLst/>
                          <a:latin typeface="Times New Roman" pitchFamily="18" charset="0"/>
                          <a:cs typeface="Times New Roman" pitchFamily="18" charset="0"/>
                        </a:rPr>
                        <a:t>в</a:t>
                      </a:r>
                      <a:endParaRPr lang="ru-RU" sz="24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uk-UA" sz="2400" b="1">
                          <a:solidFill>
                            <a:schemeClr val="bg1"/>
                          </a:solidFill>
                          <a:effectLst/>
                          <a:latin typeface="Times New Roman" pitchFamily="18" charset="0"/>
                          <a:cs typeface="Times New Roman" pitchFamily="18" charset="0"/>
                        </a:rPr>
                        <a:t>ПАЦ</a:t>
                      </a:r>
                      <a:endParaRPr lang="ru-RU" sz="24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uk-UA" sz="2400" b="1">
                          <a:solidFill>
                            <a:schemeClr val="bg1"/>
                          </a:solidFill>
                          <a:effectLst/>
                          <a:latin typeface="Times New Roman" pitchFamily="18" charset="0"/>
                          <a:cs typeface="Times New Roman" pitchFamily="18" charset="0"/>
                        </a:rPr>
                        <a:t>ПАЦ+ТУ з акушерства </a:t>
                      </a:r>
                      <a:endParaRPr lang="ru-RU" sz="24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uk-UA" sz="2400" b="1" dirty="0">
                          <a:solidFill>
                            <a:schemeClr val="bg1"/>
                          </a:solidFill>
                          <a:effectLst/>
                          <a:latin typeface="Times New Roman" pitchFamily="18" charset="0"/>
                          <a:cs typeface="Times New Roman" pitchFamily="18" charset="0"/>
                        </a:rPr>
                        <a:t>ПАЦ+ТУ з гінекології</a:t>
                      </a:r>
                      <a:endParaRPr lang="ru-RU" sz="24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0000"/>
                  </a:ext>
                </a:extLst>
              </a:tr>
              <a:tr h="1008112">
                <a:tc>
                  <a:txBody>
                    <a:bodyPr/>
                    <a:lstStyle/>
                    <a:p>
                      <a:pPr algn="ctr">
                        <a:lnSpc>
                          <a:spcPct val="115000"/>
                        </a:lnSpc>
                        <a:spcAft>
                          <a:spcPts val="0"/>
                        </a:spcAft>
                      </a:pPr>
                      <a:r>
                        <a:rPr lang="uk-UA" sz="2400" b="1" dirty="0">
                          <a:solidFill>
                            <a:schemeClr val="bg1"/>
                          </a:solidFill>
                          <a:effectLst/>
                          <a:latin typeface="Times New Roman" pitchFamily="18" charset="0"/>
                          <a:cs typeface="Times New Roman" pitchFamily="18" charset="0"/>
                        </a:rPr>
                        <a:t>ПЦ Краматорськ</a:t>
                      </a:r>
                      <a:endParaRPr lang="ru-RU" sz="24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uk-UA" sz="2400" b="1" dirty="0">
                          <a:effectLst/>
                          <a:latin typeface="Times New Roman" pitchFamily="18" charset="0"/>
                          <a:cs typeface="Times New Roman" pitchFamily="18" charset="0"/>
                        </a:rPr>
                        <a:t>21</a:t>
                      </a:r>
                      <a:endParaRPr lang="ru-RU" sz="24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400" b="1" dirty="0">
                          <a:effectLst/>
                          <a:latin typeface="Times New Roman" pitchFamily="18" charset="0"/>
                          <a:cs typeface="Times New Roman" pitchFamily="18" charset="0"/>
                        </a:rPr>
                        <a:t>21</a:t>
                      </a:r>
                    </a:p>
                    <a:p>
                      <a:pPr algn="ctr">
                        <a:lnSpc>
                          <a:spcPct val="115000"/>
                        </a:lnSpc>
                        <a:spcAft>
                          <a:spcPts val="0"/>
                        </a:spcAft>
                      </a:pPr>
                      <a:r>
                        <a:rPr lang="uk-UA" sz="2400" b="1" dirty="0">
                          <a:effectLst/>
                          <a:latin typeface="Times New Roman" pitchFamily="18" charset="0"/>
                          <a:ea typeface="Calibri"/>
                          <a:cs typeface="Times New Roman" pitchFamily="18" charset="0"/>
                        </a:rPr>
                        <a:t>(100%)</a:t>
                      </a:r>
                      <a:endParaRPr lang="ru-RU" sz="24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400" b="1" dirty="0">
                          <a:effectLst/>
                          <a:latin typeface="Times New Roman" pitchFamily="18" charset="0"/>
                          <a:cs typeface="Times New Roman" pitchFamily="18" charset="0"/>
                        </a:rPr>
                        <a:t>0</a:t>
                      </a:r>
                      <a:endParaRPr lang="ru-RU" sz="24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400" b="1" dirty="0">
                          <a:effectLst/>
                          <a:latin typeface="Times New Roman" pitchFamily="18" charset="0"/>
                          <a:ea typeface="Calibri"/>
                          <a:cs typeface="Times New Roman" pitchFamily="18" charset="0"/>
                        </a:rPr>
                        <a:t>0</a:t>
                      </a:r>
                      <a:endParaRPr lang="ru-RU" sz="24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extLst>
                  <a:ext uri="{0D108BD9-81ED-4DB2-BD59-A6C34878D82A}">
                    <a16:rowId xmlns:a16="http://schemas.microsoft.com/office/drawing/2014/main" val="10001"/>
                  </a:ext>
                </a:extLst>
              </a:tr>
              <a:tr h="742311">
                <a:tc>
                  <a:txBody>
                    <a:bodyPr/>
                    <a:lstStyle/>
                    <a:p>
                      <a:pPr algn="ctr">
                        <a:lnSpc>
                          <a:spcPct val="115000"/>
                        </a:lnSpc>
                        <a:spcAft>
                          <a:spcPts val="0"/>
                        </a:spcAft>
                      </a:pPr>
                      <a:r>
                        <a:rPr lang="uk-UA" sz="2400" b="1" dirty="0">
                          <a:solidFill>
                            <a:schemeClr val="bg1"/>
                          </a:solidFill>
                          <a:effectLst/>
                          <a:latin typeface="Times New Roman" pitchFamily="18" charset="0"/>
                          <a:cs typeface="Times New Roman" pitchFamily="18" charset="0"/>
                        </a:rPr>
                        <a:t>МТМО </a:t>
                      </a:r>
                    </a:p>
                    <a:p>
                      <a:pPr algn="ctr">
                        <a:lnSpc>
                          <a:spcPct val="115000"/>
                        </a:lnSpc>
                        <a:spcAft>
                          <a:spcPts val="0"/>
                        </a:spcAft>
                      </a:pPr>
                      <a:r>
                        <a:rPr lang="uk-UA" sz="2400" b="1" dirty="0">
                          <a:solidFill>
                            <a:schemeClr val="bg1"/>
                          </a:solidFill>
                          <a:effectLst/>
                          <a:latin typeface="Times New Roman" pitchFamily="18" charset="0"/>
                          <a:cs typeface="Times New Roman" pitchFamily="18" charset="0"/>
                        </a:rPr>
                        <a:t>м. Маріуполь</a:t>
                      </a:r>
                      <a:endParaRPr lang="ru-RU" sz="24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uk-UA" sz="2400" b="1" dirty="0">
                          <a:effectLst/>
                          <a:latin typeface="Times New Roman" pitchFamily="18" charset="0"/>
                          <a:cs typeface="Times New Roman" pitchFamily="18" charset="0"/>
                        </a:rPr>
                        <a:t>12</a:t>
                      </a:r>
                      <a:endParaRPr lang="ru-RU" sz="24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400" b="1" dirty="0">
                          <a:effectLst/>
                          <a:latin typeface="Times New Roman" pitchFamily="18" charset="0"/>
                          <a:cs typeface="Times New Roman" pitchFamily="18" charset="0"/>
                        </a:rPr>
                        <a:t>1 </a:t>
                      </a:r>
                    </a:p>
                    <a:p>
                      <a:pPr algn="ctr">
                        <a:lnSpc>
                          <a:spcPct val="115000"/>
                        </a:lnSpc>
                        <a:spcAft>
                          <a:spcPts val="0"/>
                        </a:spcAft>
                      </a:pPr>
                      <a:r>
                        <a:rPr lang="uk-UA" sz="2400" b="1" dirty="0">
                          <a:effectLst/>
                          <a:latin typeface="Times New Roman" pitchFamily="18" charset="0"/>
                          <a:cs typeface="Times New Roman" pitchFamily="18" charset="0"/>
                        </a:rPr>
                        <a:t>(8%)</a:t>
                      </a:r>
                      <a:endParaRPr lang="ru-RU" sz="24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400" b="1" dirty="0">
                          <a:effectLst/>
                          <a:latin typeface="Times New Roman" pitchFamily="18" charset="0"/>
                          <a:cs typeface="Times New Roman" pitchFamily="18" charset="0"/>
                        </a:rPr>
                        <a:t>8</a:t>
                      </a:r>
                    </a:p>
                    <a:p>
                      <a:pPr algn="ctr">
                        <a:lnSpc>
                          <a:spcPct val="115000"/>
                        </a:lnSpc>
                        <a:spcAft>
                          <a:spcPts val="0"/>
                        </a:spcAft>
                      </a:pPr>
                      <a:r>
                        <a:rPr lang="uk-UA" sz="2400" b="1" dirty="0">
                          <a:effectLst/>
                          <a:latin typeface="Times New Roman" pitchFamily="18" charset="0"/>
                          <a:ea typeface="Calibri"/>
                          <a:cs typeface="Times New Roman" pitchFamily="18" charset="0"/>
                        </a:rPr>
                        <a:t>(67</a:t>
                      </a:r>
                      <a:r>
                        <a:rPr lang="uk-UA" sz="2400" b="1" baseline="0" dirty="0">
                          <a:effectLst/>
                          <a:latin typeface="Times New Roman" pitchFamily="18" charset="0"/>
                          <a:ea typeface="Calibri"/>
                          <a:cs typeface="Times New Roman" pitchFamily="18" charset="0"/>
                        </a:rPr>
                        <a:t>%)</a:t>
                      </a:r>
                      <a:endParaRPr lang="ru-RU" sz="24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400" b="1" dirty="0">
                          <a:effectLst/>
                          <a:latin typeface="Times New Roman" pitchFamily="18" charset="0"/>
                          <a:cs typeface="Times New Roman" pitchFamily="18" charset="0"/>
                        </a:rPr>
                        <a:t>2 </a:t>
                      </a:r>
                    </a:p>
                    <a:p>
                      <a:pPr algn="ctr">
                        <a:lnSpc>
                          <a:spcPct val="115000"/>
                        </a:lnSpc>
                        <a:spcAft>
                          <a:spcPts val="0"/>
                        </a:spcAft>
                      </a:pPr>
                      <a:r>
                        <a:rPr lang="uk-UA" sz="2400" b="1" dirty="0">
                          <a:effectLst/>
                          <a:latin typeface="Times New Roman" pitchFamily="18" charset="0"/>
                          <a:cs typeface="Times New Roman" pitchFamily="18" charset="0"/>
                        </a:rPr>
                        <a:t>(16%)</a:t>
                      </a:r>
                      <a:endParaRPr lang="ru-RU" sz="24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extLst>
                  <a:ext uri="{0D108BD9-81ED-4DB2-BD59-A6C34878D82A}">
                    <a16:rowId xmlns:a16="http://schemas.microsoft.com/office/drawing/2014/main" val="10002"/>
                  </a:ext>
                </a:extLst>
              </a:tr>
              <a:tr h="936145">
                <a:tc>
                  <a:txBody>
                    <a:bodyPr/>
                    <a:lstStyle/>
                    <a:p>
                      <a:pPr algn="ctr">
                        <a:lnSpc>
                          <a:spcPct val="115000"/>
                        </a:lnSpc>
                        <a:spcAft>
                          <a:spcPts val="0"/>
                        </a:spcAft>
                      </a:pPr>
                      <a:endParaRPr lang="uk-UA" sz="2400" b="1" dirty="0">
                        <a:solidFill>
                          <a:schemeClr val="bg1"/>
                        </a:solidFill>
                        <a:effectLst/>
                        <a:latin typeface="Times New Roman" pitchFamily="18" charset="0"/>
                        <a:cs typeface="Times New Roman" pitchFamily="18" charset="0"/>
                      </a:endParaRPr>
                    </a:p>
                    <a:p>
                      <a:pPr algn="ctr">
                        <a:lnSpc>
                          <a:spcPct val="115000"/>
                        </a:lnSpc>
                        <a:spcAft>
                          <a:spcPts val="0"/>
                        </a:spcAft>
                      </a:pPr>
                      <a:r>
                        <a:rPr lang="uk-UA" sz="2400" b="1" dirty="0">
                          <a:solidFill>
                            <a:schemeClr val="bg1"/>
                          </a:solidFill>
                          <a:effectLst/>
                          <a:latin typeface="Times New Roman" pitchFamily="18" charset="0"/>
                          <a:cs typeface="Times New Roman" pitchFamily="18" charset="0"/>
                        </a:rPr>
                        <a:t>м. Маріуполь</a:t>
                      </a:r>
                      <a:endParaRPr lang="ru-RU" sz="24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ru-RU" sz="24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endParaRPr lang="ru-RU" sz="24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gridSpan="2">
                  <a:txBody>
                    <a:bodyPr/>
                    <a:lstStyle/>
                    <a:p>
                      <a:pPr algn="ctr">
                        <a:lnSpc>
                          <a:spcPct val="115000"/>
                        </a:lnSpc>
                        <a:spcAft>
                          <a:spcPts val="0"/>
                        </a:spcAft>
                      </a:pPr>
                      <a:endParaRPr lang="ru-RU" sz="2400" b="1" dirty="0">
                        <a:effectLst/>
                        <a:latin typeface="Times New Roman" pitchFamily="18" charset="0"/>
                        <a:cs typeface="Times New Roman" pitchFamily="18" charset="0"/>
                      </a:endParaRPr>
                    </a:p>
                    <a:p>
                      <a:pPr algn="ctr">
                        <a:lnSpc>
                          <a:spcPct val="115000"/>
                        </a:lnSpc>
                        <a:spcAft>
                          <a:spcPts val="0"/>
                        </a:spcAft>
                      </a:pPr>
                      <a:r>
                        <a:rPr lang="ru-RU" sz="2400" b="1" dirty="0">
                          <a:effectLst/>
                          <a:latin typeface="Times New Roman" pitchFamily="18" charset="0"/>
                          <a:cs typeface="Times New Roman" pitchFamily="18" charset="0"/>
                        </a:rPr>
                        <a:t>74%</a:t>
                      </a:r>
                      <a:endParaRPr lang="ru-RU" sz="24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hMerge="1">
                  <a:txBody>
                    <a:bodyPr/>
                    <a:lstStyle/>
                    <a:p>
                      <a:pPr algn="ctr">
                        <a:lnSpc>
                          <a:spcPct val="115000"/>
                        </a:lnSpc>
                        <a:spcAft>
                          <a:spcPts val="0"/>
                        </a:spcAft>
                      </a:pPr>
                      <a:endParaRPr lang="ru-RU" sz="24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857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8520" y="0"/>
            <a:ext cx="9252520" cy="1340768"/>
          </a:xfrm>
        </p:spPr>
        <p:txBody>
          <a:bodyPr/>
          <a:lstStyle/>
          <a:p>
            <a:r>
              <a:rPr lang="uk-UA" sz="2800" b="1" dirty="0">
                <a:solidFill>
                  <a:srgbClr val="FFFF00"/>
                </a:solidFill>
                <a:latin typeface="Times New Roman" pitchFamily="18" charset="0"/>
                <a:cs typeface="Times New Roman" pitchFamily="18" charset="0"/>
              </a:rPr>
              <a:t>Території, де лікарі проходили лише курси ПАЦ</a:t>
            </a:r>
          </a:p>
        </p:txBody>
      </p:sp>
      <p:sp>
        <p:nvSpPr>
          <p:cNvPr id="2" name="Объект 1"/>
          <p:cNvSpPr>
            <a:spLocks noGrp="1"/>
          </p:cNvSpPr>
          <p:nvPr>
            <p:ph idx="1"/>
          </p:nvPr>
        </p:nvSpPr>
        <p:spPr/>
        <p:txBody>
          <a:bodyPr/>
          <a:lstStyle/>
          <a:p>
            <a:endParaRPr lang="uk-UA" dirty="0"/>
          </a:p>
          <a:p>
            <a:endParaRPr lang="uk-UA" dirty="0"/>
          </a:p>
          <a:p>
            <a:endParaRPr lang="uk-UA" dirty="0"/>
          </a:p>
          <a:p>
            <a:endParaRPr lang="uk-UA" dirty="0"/>
          </a:p>
          <a:p>
            <a:endParaRPr lang="uk-UA" dirty="0"/>
          </a:p>
          <a:p>
            <a:endParaRPr lang="uk-UA" dirty="0"/>
          </a:p>
          <a:p>
            <a:pPr marL="0" indent="0">
              <a:buNone/>
            </a:pPr>
            <a:endParaRPr lang="uk-UA" dirty="0"/>
          </a:p>
          <a:p>
            <a:endParaRPr lang="ru-RU" dirty="0"/>
          </a:p>
        </p:txBody>
      </p:sp>
      <p:sp>
        <p:nvSpPr>
          <p:cNvPr id="5" name="Овал 4"/>
          <p:cNvSpPr/>
          <p:nvPr/>
        </p:nvSpPr>
        <p:spPr>
          <a:xfrm>
            <a:off x="107504" y="1628800"/>
            <a:ext cx="4572000" cy="1800200"/>
          </a:xfrm>
          <a:prstGeom prst="ellipse">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err="1">
                <a:solidFill>
                  <a:prstClr val="white"/>
                </a:solidFill>
              </a:rPr>
              <a:t>Великоновосілка</a:t>
            </a:r>
            <a:endParaRPr lang="ru-RU" dirty="0"/>
          </a:p>
        </p:txBody>
      </p:sp>
      <p:sp>
        <p:nvSpPr>
          <p:cNvPr id="7" name="Овал 6"/>
          <p:cNvSpPr/>
          <p:nvPr/>
        </p:nvSpPr>
        <p:spPr>
          <a:xfrm>
            <a:off x="4679504" y="1628800"/>
            <a:ext cx="4464496" cy="1800200"/>
          </a:xfrm>
          <a:prstGeom prst="ellipse">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prstClr val="white"/>
                </a:solidFill>
              </a:rPr>
              <a:t>Волноваха</a:t>
            </a:r>
            <a:endParaRPr lang="ru-RU" dirty="0"/>
          </a:p>
        </p:txBody>
      </p:sp>
      <p:sp>
        <p:nvSpPr>
          <p:cNvPr id="8" name="Овал 7"/>
          <p:cNvSpPr/>
          <p:nvPr/>
        </p:nvSpPr>
        <p:spPr>
          <a:xfrm>
            <a:off x="4650512" y="4171392"/>
            <a:ext cx="4464496" cy="2016224"/>
          </a:xfrm>
          <a:prstGeom prst="ellipse">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prstClr val="white"/>
                </a:solidFill>
              </a:rPr>
              <a:t>Лиман</a:t>
            </a:r>
            <a:endParaRPr lang="ru-RU" dirty="0"/>
          </a:p>
        </p:txBody>
      </p:sp>
      <p:sp>
        <p:nvSpPr>
          <p:cNvPr id="10" name="Овал 9"/>
          <p:cNvSpPr/>
          <p:nvPr/>
        </p:nvSpPr>
        <p:spPr>
          <a:xfrm>
            <a:off x="107504" y="4270784"/>
            <a:ext cx="4543008" cy="1916832"/>
          </a:xfrm>
          <a:prstGeom prst="ellipse">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err="1">
                <a:solidFill>
                  <a:prstClr val="white"/>
                </a:solidFill>
              </a:rPr>
              <a:t>Добропілля</a:t>
            </a:r>
            <a:endParaRPr lang="ru-RU" dirty="0"/>
          </a:p>
        </p:txBody>
      </p:sp>
    </p:spTree>
    <p:extLst>
      <p:ext uri="{BB962C8B-B14F-4D97-AF65-F5344CB8AC3E}">
        <p14:creationId xmlns:p14="http://schemas.microsoft.com/office/powerpoint/2010/main" val="27575800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6" fill="hold" grpId="0" nodeType="after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764704"/>
            <a:ext cx="8784976" cy="3970318"/>
          </a:xfrm>
          <a:prstGeom prst="rect">
            <a:avLst/>
          </a:prstGeom>
        </p:spPr>
        <p:txBody>
          <a:bodyPr wrap="square">
            <a:spAutoFit/>
          </a:bodyPr>
          <a:lstStyle/>
          <a:p>
            <a:pPr algn="just"/>
            <a:r>
              <a:rPr lang="uk-UA" sz="2800" b="1" dirty="0">
                <a:latin typeface="Times New Roman" pitchFamily="18" charset="0"/>
                <a:cs typeface="Times New Roman" pitchFamily="18" charset="0"/>
              </a:rPr>
              <a:t>Система професійного удосконалення лікарів, яка існувала раніше в більшій мірі не сприяла професійному росту, а лише надавала можливість отримання документу для проходження атестації. Як наслідок, навчання лікарів здебільшого припадало на останній рік перед процедурою атестації. Крім того стара система передбачала регламентований перелік видів навчання та не стимулювала лікарів вдосконалюватись</a:t>
            </a:r>
            <a:r>
              <a:rPr lang="uk-UA" sz="2800" b="1" dirty="0"/>
              <a:t>. </a:t>
            </a:r>
            <a:endParaRPr lang="ru-RU"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581128"/>
            <a:ext cx="260985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607111"/>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40" y="35848"/>
            <a:ext cx="9144000" cy="836712"/>
          </a:xfrm>
        </p:spPr>
        <p:txBody>
          <a:bodyPr/>
          <a:lstStyle/>
          <a:p>
            <a:br>
              <a:rPr lang="uk-UA" sz="2800" dirty="0">
                <a:latin typeface="Times New Roman"/>
                <a:ea typeface="Calibri"/>
              </a:rPr>
            </a:br>
            <a:r>
              <a:rPr lang="uk-UA" sz="3200" b="1" dirty="0">
                <a:solidFill>
                  <a:srgbClr val="FFFF00"/>
                </a:solidFill>
                <a:latin typeface="Times New Roman"/>
                <a:ea typeface="Calibri"/>
              </a:rPr>
              <a:t>Атестація лікарів</a:t>
            </a:r>
            <a:br>
              <a:rPr lang="uk-UA" sz="2800" dirty="0">
                <a:solidFill>
                  <a:srgbClr val="FFFF00"/>
                </a:solidFill>
                <a:latin typeface="Times New Roman"/>
                <a:ea typeface="Calibri"/>
              </a:rPr>
            </a:br>
            <a:endParaRPr lang="ru-RU" sz="2800" b="1" dirty="0">
              <a:solidFill>
                <a:srgbClr val="FFFF00"/>
              </a:solidFill>
            </a:endParaRPr>
          </a:p>
        </p:txBody>
      </p:sp>
      <p:sp>
        <p:nvSpPr>
          <p:cNvPr id="3" name="Объект 2"/>
          <p:cNvSpPr>
            <a:spLocks noGrp="1"/>
          </p:cNvSpPr>
          <p:nvPr>
            <p:ph idx="1"/>
          </p:nvPr>
        </p:nvSpPr>
        <p:spPr>
          <a:xfrm>
            <a:off x="0" y="1124744"/>
            <a:ext cx="9144000" cy="5616624"/>
          </a:xfrm>
        </p:spPr>
        <p:txBody>
          <a:bodyPr/>
          <a:lstStyle/>
          <a:p>
            <a:pPr marL="0" indent="0" algn="just">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ea typeface="Calibri"/>
              <a:cs typeface="+mj-cs"/>
            </a:endParaRPr>
          </a:p>
          <a:p>
            <a:pPr algn="just">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Наказ МОЗ </a:t>
            </a:r>
            <a:r>
              <a:rPr lang="ru-RU" sz="2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України</a:t>
            </a: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 </a:t>
            </a:r>
            <a:r>
              <a:rPr lang="ru-RU" sz="2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від</a:t>
            </a: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 19 </a:t>
            </a:r>
            <a:r>
              <a:rPr lang="ru-RU" sz="2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грудня</a:t>
            </a: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 1997 року № 359 «Про подальше </a:t>
            </a:r>
            <a:r>
              <a:rPr lang="ru-RU" sz="2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удосконалення</a:t>
            </a: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 </a:t>
            </a:r>
            <a:r>
              <a:rPr lang="ru-RU" sz="2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атестації</a:t>
            </a: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 </a:t>
            </a:r>
            <a:r>
              <a:rPr lang="ru-RU" sz="2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лікарів</a:t>
            </a: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a:t>
            </a:r>
          </a:p>
          <a:p>
            <a:pPr marL="0" indent="0" algn="just">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uk-UA"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endParaRPr>
          </a:p>
          <a:p>
            <a:pPr algn="just">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Наказ МОЗ </a:t>
            </a:r>
            <a:r>
              <a:rPr lang="ru-RU" sz="2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України</a:t>
            </a: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 </a:t>
            </a:r>
            <a:r>
              <a:rPr lang="ru-RU" sz="2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від</a:t>
            </a: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 02.10.2015 № 650 «Про </a:t>
            </a:r>
            <a:r>
              <a:rPr lang="ru-RU" sz="2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внесення</a:t>
            </a: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 </a:t>
            </a:r>
            <a:r>
              <a:rPr lang="ru-RU" sz="2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змін</a:t>
            </a: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 до </a:t>
            </a:r>
            <a:r>
              <a:rPr lang="ru-RU" sz="2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Положення</a:t>
            </a: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 про порядок </a:t>
            </a:r>
            <a:r>
              <a:rPr lang="ru-RU" sz="2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проведення</a:t>
            </a: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 </a:t>
            </a:r>
            <a:r>
              <a:rPr lang="ru-RU" sz="2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атестації</a:t>
            </a: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 </a:t>
            </a:r>
            <a:r>
              <a:rPr lang="ru-RU" sz="2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лікарів</a:t>
            </a:r>
            <a:r>
              <a:rPr lang="uk-UA"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a:t>
            </a:r>
          </a:p>
          <a:p>
            <a:pPr marL="0" indent="0" algn="just">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uk-UA"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endParaRPr>
          </a:p>
          <a:p>
            <a:pPr algn="just">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rPr>
              <a:t>Наказ МОЗ України від 22.02.2019 № 446 «Деякі питання безперервного навчання лікарів».</a:t>
            </a:r>
          </a:p>
        </p:txBody>
      </p:sp>
    </p:spTree>
    <p:extLst>
      <p:ext uri="{BB962C8B-B14F-4D97-AF65-F5344CB8AC3E}">
        <p14:creationId xmlns:p14="http://schemas.microsoft.com/office/powerpoint/2010/main" val="1062451037"/>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42" y="0"/>
            <a:ext cx="9144000" cy="836712"/>
          </a:xfrm>
        </p:spPr>
        <p:txBody>
          <a:bodyPr/>
          <a:lstStyle/>
          <a:p>
            <a:br>
              <a:rPr lang="uk-UA" sz="2800" dirty="0">
                <a:latin typeface="Times New Roman"/>
                <a:ea typeface="Calibri"/>
              </a:rPr>
            </a:br>
            <a:br>
              <a:rPr lang="uk-UA" sz="2800" dirty="0">
                <a:latin typeface="Times New Roman"/>
                <a:ea typeface="Calibri"/>
              </a:rPr>
            </a:br>
            <a:r>
              <a:rPr lang="uk-UA" sz="2800" b="1" dirty="0">
                <a:solidFill>
                  <a:srgbClr val="FFFF00"/>
                </a:solidFill>
                <a:latin typeface="Times New Roman"/>
                <a:ea typeface="Calibri"/>
              </a:rPr>
              <a:t>Переваги наказу </a:t>
            </a:r>
            <a:r>
              <a:rPr lang="uk-UA"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a:ea typeface="Calibri"/>
              </a:rPr>
              <a:t>МОЗ України від 22.09.2019 № 446 «Деякі питання безперервного навчання лікарів»</a:t>
            </a:r>
            <a:br>
              <a:rPr lang="uk-UA"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a:ea typeface="Calibri"/>
              </a:rPr>
            </a:br>
            <a:br>
              <a:rPr lang="uk-UA" sz="2800" b="1" dirty="0">
                <a:solidFill>
                  <a:srgbClr val="FFFF00"/>
                </a:solidFill>
                <a:latin typeface="Times New Roman"/>
                <a:ea typeface="Calibri"/>
              </a:rPr>
            </a:br>
            <a:endParaRPr lang="ru-RU" sz="2800" b="1" dirty="0">
              <a:solidFill>
                <a:srgbClr val="FFFF00"/>
              </a:solidFill>
            </a:endParaRPr>
          </a:p>
        </p:txBody>
      </p:sp>
      <p:sp>
        <p:nvSpPr>
          <p:cNvPr id="3" name="Объект 2"/>
          <p:cNvSpPr>
            <a:spLocks noGrp="1"/>
          </p:cNvSpPr>
          <p:nvPr>
            <p:ph idx="1"/>
          </p:nvPr>
        </p:nvSpPr>
        <p:spPr>
          <a:xfrm>
            <a:off x="0" y="1052736"/>
            <a:ext cx="9144000" cy="5688632"/>
          </a:xfrm>
        </p:spPr>
        <p:txBody>
          <a:bodyPr/>
          <a:lstStyle/>
          <a:p>
            <a:pPr indent="342265" algn="just">
              <a:spcAft>
                <a:spcPts val="0"/>
              </a:spcAft>
            </a:pPr>
            <a:r>
              <a:rPr lang="uk-UA" sz="2400" dirty="0">
                <a:latin typeface="Times New Roman"/>
                <a:ea typeface="Times New Roman"/>
              </a:rPr>
              <a:t>надає свободу у виборі теми та форми навчання, </a:t>
            </a:r>
          </a:p>
          <a:p>
            <a:pPr indent="342265" algn="just">
              <a:spcAft>
                <a:spcPts val="0"/>
              </a:spcAft>
            </a:pPr>
            <a:r>
              <a:rPr lang="uk-UA" sz="2400" dirty="0">
                <a:latin typeface="Times New Roman"/>
                <a:ea typeface="Times New Roman"/>
              </a:rPr>
              <a:t> демонополізує освітні послуги вишів, </a:t>
            </a:r>
          </a:p>
          <a:p>
            <a:pPr indent="342265" algn="just">
              <a:spcAft>
                <a:spcPts val="0"/>
              </a:spcAft>
            </a:pPr>
            <a:r>
              <a:rPr lang="uk-UA" sz="2400" dirty="0">
                <a:latin typeface="Times New Roman"/>
                <a:ea typeface="Times New Roman"/>
              </a:rPr>
              <a:t>дозволяє пристосовувати навчання до потреб конкретної медичної практики у конкретному лікувальному закладі,</a:t>
            </a:r>
          </a:p>
          <a:p>
            <a:pPr indent="342265" algn="just">
              <a:spcAft>
                <a:spcPts val="0"/>
              </a:spcAft>
            </a:pPr>
            <a:r>
              <a:rPr lang="uk-UA" sz="2400" dirty="0">
                <a:latin typeface="Times New Roman"/>
                <a:ea typeface="Times New Roman"/>
              </a:rPr>
              <a:t>вдосконалення професійних вмінь не лише від атестації до атестації, а впродовж усього періоду лікарської практики.</a:t>
            </a:r>
          </a:p>
          <a:p>
            <a:pPr indent="0" algn="ctr">
              <a:spcAft>
                <a:spcPts val="0"/>
              </a:spcAft>
              <a:buNone/>
            </a:pPr>
            <a:endParaRPr lang="uk-UA" sz="2800" b="1" dirty="0">
              <a:solidFill>
                <a:srgbClr val="FFFF00"/>
              </a:solidFill>
              <a:latin typeface="Times New Roman"/>
              <a:ea typeface="Times New Roman"/>
            </a:endParaRPr>
          </a:p>
          <a:p>
            <a:pPr indent="0" algn="ctr">
              <a:spcAft>
                <a:spcPts val="0"/>
              </a:spcAft>
              <a:buNone/>
            </a:pPr>
            <a:r>
              <a:rPr lang="uk-UA" sz="2800" b="1" dirty="0">
                <a:solidFill>
                  <a:srgbClr val="FFFF00"/>
                </a:solidFill>
                <a:latin typeface="Times New Roman"/>
                <a:ea typeface="Times New Roman"/>
              </a:rPr>
              <a:t>Очікуванні результати для ЗОЗ</a:t>
            </a:r>
          </a:p>
          <a:p>
            <a:pPr indent="0" algn="just">
              <a:spcAft>
                <a:spcPts val="0"/>
              </a:spcAft>
              <a:buNone/>
            </a:pPr>
            <a:r>
              <a:rPr lang="uk-UA" sz="2400" dirty="0">
                <a:latin typeface="Times New Roman"/>
                <a:ea typeface="Times New Roman"/>
              </a:rPr>
              <a:t>забезпечить не тільки відповідну якість надання медичної допомоги, а й конкурентоспроможність закладу, що є актуальним в умовах автоматизації закладів у рамках реформи вторинного рівня медичної допомоги </a:t>
            </a:r>
            <a:endParaRPr lang="ru-RU" sz="2000" dirty="0">
              <a:latin typeface="Times New Roman"/>
              <a:ea typeface="Times New Roman"/>
            </a:endParaRPr>
          </a:p>
          <a:p>
            <a:pPr marL="0" indent="0" algn="just">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uk-UA"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endParaRPr>
          </a:p>
          <a:p>
            <a:pPr marL="0" indent="0" algn="just">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uk-UA"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ea typeface="Calibri"/>
              <a:cs typeface="+mj-cs"/>
            </a:endParaRPr>
          </a:p>
        </p:txBody>
      </p:sp>
    </p:spTree>
    <p:extLst>
      <p:ext uri="{BB962C8B-B14F-4D97-AF65-F5344CB8AC3E}">
        <p14:creationId xmlns:p14="http://schemas.microsoft.com/office/powerpoint/2010/main" val="3030964336"/>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6632"/>
            <a:ext cx="8229600" cy="648072"/>
          </a:xfrm>
        </p:spPr>
        <p:txBody>
          <a:bodyPr/>
          <a:lstStyle/>
          <a:p>
            <a:r>
              <a:rPr lang="uk-UA" sz="3200" b="1" dirty="0">
                <a:solidFill>
                  <a:srgbClr val="FFFF00"/>
                </a:solidFill>
                <a:latin typeface="Times New Roman" pitchFamily="18" charset="0"/>
                <a:cs typeface="Times New Roman" pitchFamily="18" charset="0"/>
              </a:rPr>
              <a:t>Позиція МОЗ України</a:t>
            </a:r>
            <a:endParaRPr lang="ru-RU" sz="3200" b="1" dirty="0">
              <a:solidFill>
                <a:srgbClr val="FFFF00"/>
              </a:solidFill>
              <a:latin typeface="Times New Roman" pitchFamily="18" charset="0"/>
              <a:cs typeface="Times New Roman" pitchFamily="18" charset="0"/>
            </a:endParaRPr>
          </a:p>
        </p:txBody>
      </p:sp>
      <p:sp>
        <p:nvSpPr>
          <p:cNvPr id="3" name="Объект 2"/>
          <p:cNvSpPr>
            <a:spLocks noGrp="1"/>
          </p:cNvSpPr>
          <p:nvPr>
            <p:ph idx="1"/>
          </p:nvPr>
        </p:nvSpPr>
        <p:spPr>
          <a:xfrm>
            <a:off x="179512" y="980728"/>
            <a:ext cx="8856984" cy="5760640"/>
          </a:xfrm>
        </p:spPr>
        <p:txBody>
          <a:bodyPr/>
          <a:lstStyle/>
          <a:p>
            <a:pPr algn="just">
              <a:lnSpc>
                <a:spcPct val="115000"/>
              </a:lnSpc>
              <a:spcAft>
                <a:spcPts val="1000"/>
              </a:spcAft>
              <a:buFont typeface="Wingdings" pitchFamily="2" charset="2"/>
              <a:buChar char="Ø"/>
            </a:pPr>
            <a:r>
              <a:rPr lang="uk-UA" sz="2400" dirty="0">
                <a:latin typeface="Times New Roman" pitchFamily="18" charset="0"/>
                <a:ea typeface="Calibri"/>
                <a:cs typeface="Times New Roman" pitchFamily="18" charset="0"/>
              </a:rPr>
              <a:t>Кількість 200 пологів на рік є недостатньої, щоб лікарі підтримували потрібний рівень кваліфікації. За розрахунками ВООЗ, має бути мінімум 500 для того, аби пологи в закладі вважалися безпечними.</a:t>
            </a:r>
          </a:p>
          <a:p>
            <a:pPr algn="just">
              <a:lnSpc>
                <a:spcPct val="115000"/>
              </a:lnSpc>
              <a:spcAft>
                <a:spcPts val="1000"/>
              </a:spcAft>
              <a:buFont typeface="Wingdings" pitchFamily="2" charset="2"/>
              <a:buChar char="Ø"/>
            </a:pPr>
            <a:r>
              <a:rPr lang="uk-UA" sz="2400" dirty="0">
                <a:latin typeface="Times New Roman" pitchFamily="18" charset="0"/>
                <a:ea typeface="Calibri"/>
                <a:cs typeface="Times New Roman" pitchFamily="18" charset="0"/>
              </a:rPr>
              <a:t>НСЗУ планує встановити нижчу межу - близько 300 пологів на рік, щоб отримати договір і фінансування у 2020, але у наступні роки цей поріг буде підвищуватися.</a:t>
            </a:r>
          </a:p>
          <a:p>
            <a:pPr marL="0" indent="0" algn="ctr">
              <a:buNone/>
            </a:pPr>
            <a:r>
              <a:rPr lang="uk-UA" sz="2400" b="1" dirty="0">
                <a:solidFill>
                  <a:srgbClr val="FFFF00"/>
                </a:solidFill>
                <a:latin typeface="Times New Roman" pitchFamily="18" charset="0"/>
                <a:cs typeface="Times New Roman" pitchFamily="18" charset="0"/>
              </a:rPr>
              <a:t>Вимоги до навантаження відповідно до рамкових вимог</a:t>
            </a:r>
          </a:p>
          <a:p>
            <a:pPr marL="0" indent="0" algn="ctr">
              <a:buNone/>
            </a:pPr>
            <a:r>
              <a:rPr lang="uk-UA" sz="2400" b="1" dirty="0">
                <a:solidFill>
                  <a:srgbClr val="FFFF00"/>
                </a:solidFill>
                <a:latin typeface="Times New Roman" pitchFamily="18" charset="0"/>
                <a:cs typeface="Times New Roman" pitchFamily="18" charset="0"/>
              </a:rPr>
              <a:t>до БЛІЛ першого та другого рівнів</a:t>
            </a:r>
            <a:r>
              <a:rPr lang="ru-RU" sz="2400" b="1" dirty="0">
                <a:solidFill>
                  <a:srgbClr val="FFFF00"/>
                </a:solidFill>
                <a:latin typeface="Times New Roman" pitchFamily="18" charset="0"/>
                <a:cs typeface="Times New Roman" pitchFamily="18" charset="0"/>
              </a:rPr>
              <a:t>:</a:t>
            </a:r>
          </a:p>
          <a:p>
            <a:pPr>
              <a:buFont typeface="Wingdings" pitchFamily="2" charset="2"/>
              <a:buChar char="Ø"/>
            </a:pPr>
            <a:r>
              <a:rPr lang="uk-UA" sz="2400" dirty="0">
                <a:latin typeface="Times New Roman" pitchFamily="18" charset="0"/>
                <a:cs typeface="Times New Roman" pitchFamily="18" charset="0"/>
              </a:rPr>
              <a:t>ЛІЛ першого рівня - не менше 400 пологів на рік;</a:t>
            </a:r>
          </a:p>
          <a:p>
            <a:pPr>
              <a:buFont typeface="Wingdings" pitchFamily="2" charset="2"/>
              <a:buChar char="Ø"/>
            </a:pPr>
            <a:r>
              <a:rPr lang="uk-UA" sz="2400" dirty="0">
                <a:latin typeface="Times New Roman" pitchFamily="18" charset="0"/>
                <a:cs typeface="Times New Roman" pitchFamily="18" charset="0"/>
              </a:rPr>
              <a:t>ЛІЛ другого рівня - не менше 1500 пологів на рік, не менше 200 пологів на рік на 1 лікаря-акушера-гінеколога.</a:t>
            </a:r>
          </a:p>
        </p:txBody>
      </p:sp>
    </p:spTree>
    <p:extLst>
      <p:ext uri="{BB962C8B-B14F-4D97-AF65-F5344CB8AC3E}">
        <p14:creationId xmlns:p14="http://schemas.microsoft.com/office/powerpoint/2010/main" val="1573150489"/>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A5E1AB-C0B6-4C74-9A55-4F6547BA8E94}"/>
              </a:ext>
            </a:extLst>
          </p:cNvPr>
          <p:cNvSpPr>
            <a:spLocks noGrp="1"/>
          </p:cNvSpPr>
          <p:nvPr>
            <p:ph type="title"/>
          </p:nvPr>
        </p:nvSpPr>
        <p:spPr>
          <a:xfrm>
            <a:off x="457200" y="158283"/>
            <a:ext cx="8229600" cy="678429"/>
          </a:xfrm>
        </p:spPr>
        <p:txBody>
          <a:bodyPr/>
          <a:lstStyle/>
          <a:p>
            <a:r>
              <a:rPr lang="uk-UA" sz="2400" b="1" dirty="0">
                <a:solidFill>
                  <a:srgbClr val="FFFF00"/>
                </a:solidFill>
                <a:latin typeface="Times New Roman" panose="02020603050405020304" pitchFamily="18" charset="0"/>
                <a:cs typeface="Times New Roman" panose="02020603050405020304" pitchFamily="18" charset="0"/>
              </a:rPr>
              <a:t>Кількість пологів у 2018 році та прогнозована </a:t>
            </a:r>
            <a:br>
              <a:rPr lang="uk-UA" sz="2400" b="1" dirty="0">
                <a:solidFill>
                  <a:srgbClr val="FFFF00"/>
                </a:solidFill>
                <a:latin typeface="Times New Roman" panose="02020603050405020304" pitchFamily="18" charset="0"/>
                <a:cs typeface="Times New Roman" panose="02020603050405020304" pitchFamily="18" charset="0"/>
              </a:rPr>
            </a:br>
            <a:r>
              <a:rPr lang="uk-UA" sz="2400" b="1" dirty="0">
                <a:solidFill>
                  <a:srgbClr val="FFFF00"/>
                </a:solidFill>
                <a:latin typeface="Times New Roman" panose="02020603050405020304" pitchFamily="18" charset="0"/>
                <a:cs typeface="Times New Roman" panose="02020603050405020304" pitchFamily="18" charset="0"/>
              </a:rPr>
              <a:t>кількість у 2019 році</a:t>
            </a:r>
            <a:endParaRPr lang="ru-RU" sz="2400" b="1" dirty="0">
              <a:solidFill>
                <a:srgbClr val="FFFF00"/>
              </a:solidFill>
              <a:latin typeface="Times New Roman" panose="02020603050405020304" pitchFamily="18" charset="0"/>
              <a:cs typeface="Times New Roman" panose="02020603050405020304" pitchFamily="18" charset="0"/>
            </a:endParaRPr>
          </a:p>
        </p:txBody>
      </p:sp>
      <p:sp>
        <p:nvSpPr>
          <p:cNvPr id="3" name="Диаграмма 2">
            <a:extLst>
              <a:ext uri="{FF2B5EF4-FFF2-40B4-BE49-F238E27FC236}">
                <a16:creationId xmlns:a16="http://schemas.microsoft.com/office/drawing/2014/main" id="{9C17135D-8C65-46D2-846C-B9FB9DA45B38}"/>
              </a:ext>
            </a:extLst>
          </p:cNvPr>
          <p:cNvSpPr>
            <a:spLocks noGrp="1"/>
          </p:cNvSpPr>
          <p:nvPr>
            <p:ph type="chart" idx="1"/>
          </p:nvPr>
        </p:nvSpPr>
        <p:spPr/>
      </p:sp>
      <p:graphicFrame>
        <p:nvGraphicFramePr>
          <p:cNvPr id="6" name="Таблица 5">
            <a:extLst>
              <a:ext uri="{FF2B5EF4-FFF2-40B4-BE49-F238E27FC236}">
                <a16:creationId xmlns:a16="http://schemas.microsoft.com/office/drawing/2014/main" id="{0295E648-4B37-4010-BE44-0B02D98DF165}"/>
              </a:ext>
            </a:extLst>
          </p:cNvPr>
          <p:cNvGraphicFramePr>
            <a:graphicFrameLocks noGrp="1"/>
          </p:cNvGraphicFramePr>
          <p:nvPr>
            <p:extLst>
              <p:ext uri="{D42A27DB-BD31-4B8C-83A1-F6EECF244321}">
                <p14:modId xmlns:p14="http://schemas.microsoft.com/office/powerpoint/2010/main" val="780952918"/>
              </p:ext>
            </p:extLst>
          </p:nvPr>
        </p:nvGraphicFramePr>
        <p:xfrm>
          <a:off x="323528" y="1196752"/>
          <a:ext cx="8496944" cy="5502776"/>
        </p:xfrm>
        <a:graphic>
          <a:graphicData uri="http://schemas.openxmlformats.org/drawingml/2006/table">
            <a:tbl>
              <a:tblPr/>
              <a:tblGrid>
                <a:gridCol w="4662284">
                  <a:extLst>
                    <a:ext uri="{9D8B030D-6E8A-4147-A177-3AD203B41FA5}">
                      <a16:colId xmlns:a16="http://schemas.microsoft.com/office/drawing/2014/main" val="4127667483"/>
                    </a:ext>
                  </a:extLst>
                </a:gridCol>
                <a:gridCol w="2482874">
                  <a:extLst>
                    <a:ext uri="{9D8B030D-6E8A-4147-A177-3AD203B41FA5}">
                      <a16:colId xmlns:a16="http://schemas.microsoft.com/office/drawing/2014/main" val="3989093479"/>
                    </a:ext>
                  </a:extLst>
                </a:gridCol>
                <a:gridCol w="1351786">
                  <a:extLst>
                    <a:ext uri="{9D8B030D-6E8A-4147-A177-3AD203B41FA5}">
                      <a16:colId xmlns:a16="http://schemas.microsoft.com/office/drawing/2014/main" val="3996488725"/>
                    </a:ext>
                  </a:extLst>
                </a:gridCol>
              </a:tblGrid>
              <a:tr h="504056">
                <a:tc>
                  <a:txBody>
                    <a:bodyPr/>
                    <a:lstStyle/>
                    <a:p>
                      <a:pPr algn="ctr" fontAlgn="ctr"/>
                      <a:r>
                        <a:rPr lang="ru-RU" sz="2000" b="1" i="0" u="none" strike="noStrike" dirty="0">
                          <a:solidFill>
                            <a:schemeClr val="tx1"/>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ctr"/>
                      <a:r>
                        <a:rPr lang="ru-RU" sz="2000" b="1" i="0" u="none" strike="noStrike" dirty="0" err="1">
                          <a:solidFill>
                            <a:schemeClr val="tx1"/>
                          </a:solidFill>
                          <a:effectLst/>
                          <a:latin typeface="Times New Roman" panose="02020603050405020304" pitchFamily="18" charset="0"/>
                        </a:rPr>
                        <a:t>передбачувана</a:t>
                      </a:r>
                      <a:r>
                        <a:rPr lang="ru-RU" sz="2000" b="1" i="0" u="none" strike="noStrike" dirty="0">
                          <a:solidFill>
                            <a:schemeClr val="tx1"/>
                          </a:solidFill>
                          <a:effectLst/>
                          <a:latin typeface="Times New Roman" panose="02020603050405020304" pitchFamily="18" charset="0"/>
                        </a:rPr>
                        <a:t> у 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ctr"/>
                      <a:r>
                        <a:rPr lang="ru-RU" sz="2000" b="1" i="0" u="none" strike="noStrike">
                          <a:solidFill>
                            <a:schemeClr val="tx1"/>
                          </a:solidFill>
                          <a:effectLst/>
                          <a:latin typeface="Times New Roman" panose="02020603050405020304" pitchFamily="18" charset="0"/>
                        </a:rPr>
                        <a:t>2018 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3381195548"/>
                  </a:ext>
                </a:extLst>
              </a:tr>
              <a:tr h="266765">
                <a:tc>
                  <a:txBody>
                    <a:bodyPr/>
                    <a:lstStyle/>
                    <a:p>
                      <a:pPr algn="ctr" fontAlgn="t"/>
                      <a:r>
                        <a:rPr lang="ru-RU" sz="2000" b="0" i="0" u="none" strike="noStrike" dirty="0">
                          <a:solidFill>
                            <a:schemeClr val="tx1"/>
                          </a:solidFill>
                          <a:effectLst/>
                          <a:latin typeface="Times New Roman" panose="02020603050405020304" pitchFamily="18" charset="0"/>
                        </a:rPr>
                        <a:t>Авд</a:t>
                      </a:r>
                      <a:r>
                        <a:rPr lang="en-US" sz="2000" b="0" i="0" u="none" strike="noStrike" dirty="0" err="1">
                          <a:solidFill>
                            <a:schemeClr val="tx1"/>
                          </a:solidFill>
                          <a:effectLst/>
                          <a:latin typeface="Times New Roman" panose="02020603050405020304" pitchFamily="18" charset="0"/>
                        </a:rPr>
                        <a:t>i</a:t>
                      </a:r>
                      <a:r>
                        <a:rPr lang="ru-RU" sz="2000" b="0" i="0" u="none" strike="noStrike" dirty="0" err="1">
                          <a:solidFill>
                            <a:schemeClr val="tx1"/>
                          </a:solidFill>
                          <a:effectLst/>
                          <a:latin typeface="Times New Roman" panose="02020603050405020304" pitchFamily="18" charset="0"/>
                        </a:rPr>
                        <a:t>ївка</a:t>
                      </a:r>
                      <a:endParaRPr lang="ru-RU" sz="2000" b="0" i="0" u="none" strike="noStrike" dirty="0">
                        <a:solidFill>
                          <a:schemeClr val="tx1"/>
                        </a:solidFill>
                        <a:effectLst/>
                        <a:latin typeface="Times New Roman" panose="02020603050405020304" pitchFamily="18"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15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a:solidFill>
                            <a:schemeClr val="tx1"/>
                          </a:solidFill>
                          <a:effectLst/>
                          <a:latin typeface="Times New Roman" panose="02020603050405020304" pitchFamily="18" charset="0"/>
                        </a:rPr>
                        <a:t>96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827341200"/>
                  </a:ext>
                </a:extLst>
              </a:tr>
              <a:tr h="291342">
                <a:tc>
                  <a:txBody>
                    <a:bodyPr/>
                    <a:lstStyle/>
                    <a:p>
                      <a:pPr algn="ctr" fontAlgn="t"/>
                      <a:r>
                        <a:rPr lang="ru-RU" sz="2000" b="0" i="0" u="none" strike="noStrike" dirty="0">
                          <a:solidFill>
                            <a:schemeClr val="tx1"/>
                          </a:solidFill>
                          <a:effectLst/>
                          <a:latin typeface="Times New Roman" panose="02020603050405020304" pitchFamily="18" charset="0"/>
                        </a:rPr>
                        <a:t>Бахмут</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950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a:solidFill>
                            <a:schemeClr val="tx1"/>
                          </a:solidFill>
                          <a:effectLst/>
                          <a:latin typeface="Times New Roman" panose="02020603050405020304" pitchFamily="18" charset="0"/>
                        </a:rPr>
                        <a:t>1 041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297862161"/>
                  </a:ext>
                </a:extLst>
              </a:tr>
              <a:tr h="291342">
                <a:tc>
                  <a:txBody>
                    <a:bodyPr/>
                    <a:lstStyle/>
                    <a:p>
                      <a:pPr algn="ctr" fontAlgn="t"/>
                      <a:r>
                        <a:rPr lang="ru-RU" sz="2000" b="0" i="0" u="none" strike="noStrike" dirty="0" err="1">
                          <a:solidFill>
                            <a:schemeClr val="tx1"/>
                          </a:solidFill>
                          <a:effectLst/>
                          <a:latin typeface="Times New Roman" panose="02020603050405020304" pitchFamily="18" charset="0"/>
                        </a:rPr>
                        <a:t>Торецьк</a:t>
                      </a:r>
                      <a:endParaRPr lang="ru-RU" sz="2000" b="0" i="0" u="none" strike="noStrike" dirty="0">
                        <a:solidFill>
                          <a:schemeClr val="tx1"/>
                        </a:solidFill>
                        <a:effectLst/>
                        <a:latin typeface="Times New Roman" panose="02020603050405020304" pitchFamily="18"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200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ru-RU" sz="2000" b="0" i="0" u="none" strike="noStrike">
                          <a:solidFill>
                            <a:schemeClr val="tx1"/>
                          </a:solidFill>
                          <a:effectLst/>
                          <a:latin typeface="Times New Roman" panose="02020603050405020304" pitchFamily="18" charset="0"/>
                        </a:rPr>
                        <a:t>219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364771437"/>
                  </a:ext>
                </a:extLst>
              </a:tr>
              <a:tr h="291342">
                <a:tc>
                  <a:txBody>
                    <a:bodyPr/>
                    <a:lstStyle/>
                    <a:p>
                      <a:pPr algn="ctr" fontAlgn="t"/>
                      <a:r>
                        <a:rPr lang="ru-RU" sz="2000" b="0" i="0" u="none" strike="noStrike" dirty="0" err="1">
                          <a:solidFill>
                            <a:schemeClr val="tx1"/>
                          </a:solidFill>
                          <a:effectLst/>
                          <a:latin typeface="Times New Roman" panose="02020603050405020304" pitchFamily="18" charset="0"/>
                        </a:rPr>
                        <a:t>Мирноград</a:t>
                      </a:r>
                      <a:endParaRPr lang="ru-RU" sz="2000" b="0" i="0" u="none" strike="noStrike" dirty="0">
                        <a:solidFill>
                          <a:schemeClr val="tx1"/>
                        </a:solidFill>
                        <a:effectLst/>
                        <a:latin typeface="Times New Roman" panose="02020603050405020304" pitchFamily="18"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400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a:solidFill>
                            <a:schemeClr val="tx1"/>
                          </a:solidFill>
                          <a:effectLst/>
                          <a:latin typeface="Times New Roman" panose="02020603050405020304" pitchFamily="18" charset="0"/>
                        </a:rPr>
                        <a:t>463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313441214"/>
                  </a:ext>
                </a:extLst>
              </a:tr>
              <a:tr h="291342">
                <a:tc>
                  <a:txBody>
                    <a:bodyPr/>
                    <a:lstStyle/>
                    <a:p>
                      <a:pPr algn="ctr" fontAlgn="t"/>
                      <a:r>
                        <a:rPr lang="ru-RU" sz="2000" b="0" i="0" u="none" strike="noStrike">
                          <a:solidFill>
                            <a:schemeClr val="tx1"/>
                          </a:solidFill>
                          <a:effectLst/>
                          <a:latin typeface="Times New Roman" panose="02020603050405020304" pitchFamily="18" charset="0"/>
                        </a:rPr>
                        <a:t>Доброп</a:t>
                      </a:r>
                      <a:r>
                        <a:rPr lang="en-US" sz="2000" b="0" i="0" u="none" strike="noStrike">
                          <a:solidFill>
                            <a:schemeClr val="tx1"/>
                          </a:solidFill>
                          <a:effectLst/>
                          <a:latin typeface="Times New Roman" panose="02020603050405020304" pitchFamily="18" charset="0"/>
                        </a:rPr>
                        <a:t>i</a:t>
                      </a:r>
                      <a:r>
                        <a:rPr lang="ru-RU" sz="2000" b="0" i="0" u="none" strike="noStrike">
                          <a:solidFill>
                            <a:schemeClr val="tx1"/>
                          </a:solidFill>
                          <a:effectLst/>
                          <a:latin typeface="Times New Roman" panose="02020603050405020304" pitchFamily="18" charset="0"/>
                        </a:rPr>
                        <a:t>лля</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330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a:solidFill>
                            <a:schemeClr val="tx1"/>
                          </a:solidFill>
                          <a:effectLst/>
                          <a:latin typeface="Times New Roman" panose="02020603050405020304" pitchFamily="18" charset="0"/>
                        </a:rPr>
                        <a:t>411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185043797"/>
                  </a:ext>
                </a:extLst>
              </a:tr>
              <a:tr h="291342">
                <a:tc>
                  <a:txBody>
                    <a:bodyPr/>
                    <a:lstStyle/>
                    <a:p>
                      <a:pPr algn="ctr" fontAlgn="t"/>
                      <a:r>
                        <a:rPr lang="ru-RU" sz="2000" b="0" i="0" u="none" strike="noStrike">
                          <a:solidFill>
                            <a:schemeClr val="tx1"/>
                          </a:solidFill>
                          <a:effectLst/>
                          <a:latin typeface="Times New Roman" panose="02020603050405020304" pitchFamily="18" charset="0"/>
                        </a:rPr>
                        <a:t>Дружк</a:t>
                      </a:r>
                      <a:r>
                        <a:rPr lang="en-US" sz="2000" b="0" i="0" u="none" strike="noStrike">
                          <a:solidFill>
                            <a:schemeClr val="tx1"/>
                          </a:solidFill>
                          <a:effectLst/>
                          <a:latin typeface="Times New Roman" panose="02020603050405020304" pitchFamily="18" charset="0"/>
                        </a:rPr>
                        <a:t>i</a:t>
                      </a:r>
                      <a:r>
                        <a:rPr lang="ru-RU" sz="2000" b="0" i="0" u="none" strike="noStrike">
                          <a:solidFill>
                            <a:schemeClr val="tx1"/>
                          </a:solidFill>
                          <a:effectLst/>
                          <a:latin typeface="Times New Roman" panose="02020603050405020304" pitchFamily="18" charset="0"/>
                        </a:rPr>
                        <a:t>вка</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260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ru-RU" sz="2000" b="0" i="0" u="none" strike="noStrike" dirty="0">
                          <a:solidFill>
                            <a:schemeClr val="tx1"/>
                          </a:solidFill>
                          <a:effectLst/>
                          <a:latin typeface="Times New Roman" panose="02020603050405020304" pitchFamily="18" charset="0"/>
                        </a:rPr>
                        <a:t>346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296027625"/>
                  </a:ext>
                </a:extLst>
              </a:tr>
              <a:tr h="291342">
                <a:tc>
                  <a:txBody>
                    <a:bodyPr/>
                    <a:lstStyle/>
                    <a:p>
                      <a:pPr algn="ctr" fontAlgn="t"/>
                      <a:r>
                        <a:rPr lang="ru-RU" sz="2000" b="0" i="0" u="none" strike="noStrike">
                          <a:solidFill>
                            <a:schemeClr val="tx1"/>
                          </a:solidFill>
                          <a:effectLst/>
                          <a:latin typeface="Times New Roman" panose="02020603050405020304" pitchFamily="18" charset="0"/>
                        </a:rPr>
                        <a:t>Костянтин</a:t>
                      </a:r>
                      <a:r>
                        <a:rPr lang="en-US" sz="2000" b="0" i="0" u="none" strike="noStrike">
                          <a:solidFill>
                            <a:schemeClr val="tx1"/>
                          </a:solidFill>
                          <a:effectLst/>
                          <a:latin typeface="Times New Roman" panose="02020603050405020304" pitchFamily="18" charset="0"/>
                        </a:rPr>
                        <a:t>i</a:t>
                      </a:r>
                      <a:r>
                        <a:rPr lang="ru-RU" sz="2000" b="0" i="0" u="none" strike="noStrike">
                          <a:solidFill>
                            <a:schemeClr val="tx1"/>
                          </a:solidFill>
                          <a:effectLst/>
                          <a:latin typeface="Times New Roman" panose="02020603050405020304" pitchFamily="18" charset="0"/>
                        </a:rPr>
                        <a:t>вка</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470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514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19643002"/>
                  </a:ext>
                </a:extLst>
              </a:tr>
              <a:tr h="291342">
                <a:tc>
                  <a:txBody>
                    <a:bodyPr/>
                    <a:lstStyle/>
                    <a:p>
                      <a:pPr algn="ctr" fontAlgn="t"/>
                      <a:r>
                        <a:rPr lang="ru-RU" sz="2000" b="0" i="0" u="none" strike="noStrike" dirty="0">
                          <a:solidFill>
                            <a:schemeClr val="tx1"/>
                          </a:solidFill>
                          <a:effectLst/>
                          <a:latin typeface="Times New Roman" panose="02020603050405020304" pitchFamily="18" charset="0"/>
                        </a:rPr>
                        <a:t>ПЦ </a:t>
                      </a:r>
                      <a:r>
                        <a:rPr lang="ru-RU" sz="2000" b="0" i="0" u="none" strike="noStrike" dirty="0" err="1">
                          <a:solidFill>
                            <a:schemeClr val="tx1"/>
                          </a:solidFill>
                          <a:effectLst/>
                          <a:latin typeface="Times New Roman" panose="02020603050405020304" pitchFamily="18" charset="0"/>
                        </a:rPr>
                        <a:t>Краматорськ</a:t>
                      </a:r>
                      <a:endParaRPr lang="ru-RU" sz="2000" b="0" i="0" u="none" strike="noStrike" dirty="0">
                        <a:solidFill>
                          <a:schemeClr val="tx1"/>
                        </a:solidFill>
                        <a:effectLst/>
                        <a:latin typeface="Times New Roman" panose="02020603050405020304" pitchFamily="18"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1 500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1 547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441317063"/>
                  </a:ext>
                </a:extLst>
              </a:tr>
              <a:tr h="291342">
                <a:tc>
                  <a:txBody>
                    <a:bodyPr/>
                    <a:lstStyle/>
                    <a:p>
                      <a:pPr algn="ctr" fontAlgn="t"/>
                      <a:r>
                        <a:rPr lang="ru-RU" sz="2000" b="0" i="0" u="none" strike="noStrike">
                          <a:solidFill>
                            <a:schemeClr val="tx1"/>
                          </a:solidFill>
                          <a:effectLst/>
                          <a:latin typeface="Times New Roman" panose="02020603050405020304" pitchFamily="18" charset="0"/>
                        </a:rPr>
                        <a:t>Лиман</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380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412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060025707"/>
                  </a:ext>
                </a:extLst>
              </a:tr>
              <a:tr h="291342">
                <a:tc>
                  <a:txBody>
                    <a:bodyPr/>
                    <a:lstStyle/>
                    <a:p>
                      <a:pPr algn="ctr" fontAlgn="t"/>
                      <a:r>
                        <a:rPr lang="ru-RU" sz="2000" b="0" i="0" u="none" strike="noStrike">
                          <a:solidFill>
                            <a:schemeClr val="tx1"/>
                          </a:solidFill>
                          <a:effectLst/>
                          <a:latin typeface="Times New Roman" panose="02020603050405020304" pitchFamily="18" charset="0"/>
                        </a:rPr>
                        <a:t>Покровськ</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1 000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1 121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694421086"/>
                  </a:ext>
                </a:extLst>
              </a:tr>
              <a:tr h="291342">
                <a:tc>
                  <a:txBody>
                    <a:bodyPr/>
                    <a:lstStyle/>
                    <a:p>
                      <a:pPr algn="ctr" fontAlgn="t"/>
                      <a:r>
                        <a:rPr lang="ru-RU" sz="2000" b="0" i="0" u="none" strike="noStrike">
                          <a:solidFill>
                            <a:schemeClr val="tx1"/>
                          </a:solidFill>
                          <a:effectLst/>
                          <a:latin typeface="Times New Roman" panose="02020603050405020304" pitchFamily="18" charset="0"/>
                        </a:rPr>
                        <a:t>Мар</a:t>
                      </a:r>
                      <a:r>
                        <a:rPr lang="en-US" sz="2000" b="0" i="0" u="none" strike="noStrike">
                          <a:solidFill>
                            <a:schemeClr val="tx1"/>
                          </a:solidFill>
                          <a:effectLst/>
                          <a:latin typeface="Times New Roman" panose="02020603050405020304" pitchFamily="18" charset="0"/>
                        </a:rPr>
                        <a:t>i</a:t>
                      </a:r>
                      <a:r>
                        <a:rPr lang="ru-RU" sz="2000" b="0" i="0" u="none" strike="noStrike">
                          <a:solidFill>
                            <a:schemeClr val="tx1"/>
                          </a:solidFill>
                          <a:effectLst/>
                          <a:latin typeface="Times New Roman" panose="02020603050405020304" pitchFamily="18" charset="0"/>
                        </a:rPr>
                        <a:t>уполь</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1 900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2 304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288114479"/>
                  </a:ext>
                </a:extLst>
              </a:tr>
              <a:tr h="291342">
                <a:tc>
                  <a:txBody>
                    <a:bodyPr/>
                    <a:lstStyle/>
                    <a:p>
                      <a:pPr algn="ctr" fontAlgn="t"/>
                      <a:r>
                        <a:rPr lang="ru-RU" sz="2000" b="0" i="0" u="none" strike="noStrike">
                          <a:solidFill>
                            <a:schemeClr val="tx1"/>
                          </a:solidFill>
                          <a:effectLst/>
                          <a:latin typeface="Times New Roman" panose="02020603050405020304" pitchFamily="18" charset="0"/>
                        </a:rPr>
                        <a:t>Селидове</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380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406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989067760"/>
                  </a:ext>
                </a:extLst>
              </a:tr>
              <a:tr h="291342">
                <a:tc>
                  <a:txBody>
                    <a:bodyPr/>
                    <a:lstStyle/>
                    <a:p>
                      <a:pPr algn="ctr" fontAlgn="t"/>
                      <a:r>
                        <a:rPr lang="ru-RU" sz="2000" b="0" i="0" u="none" strike="noStrike">
                          <a:solidFill>
                            <a:schemeClr val="tx1"/>
                          </a:solidFill>
                          <a:effectLst/>
                          <a:latin typeface="Times New Roman" panose="02020603050405020304" pitchFamily="18" charset="0"/>
                        </a:rPr>
                        <a:t>Слов'янськ</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uk-UA" sz="2000" b="0" i="0" u="none" strike="noStrike" dirty="0">
                          <a:solidFill>
                            <a:schemeClr val="tx1"/>
                          </a:solidFill>
                          <a:effectLst/>
                          <a:latin typeface="Times New Roman" panose="02020603050405020304" pitchFamily="18" charset="0"/>
                        </a:rPr>
                        <a:t>6</a:t>
                      </a:r>
                      <a:r>
                        <a:rPr lang="ru-RU" sz="2000" b="0" i="0" u="none" strike="noStrike" dirty="0">
                          <a:solidFill>
                            <a:schemeClr val="tx1"/>
                          </a:solidFill>
                          <a:effectLst/>
                          <a:latin typeface="Times New Roman" panose="02020603050405020304" pitchFamily="18" charset="0"/>
                        </a:rPr>
                        <a:t>50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931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707320695"/>
                  </a:ext>
                </a:extLst>
              </a:tr>
              <a:tr h="291342">
                <a:tc>
                  <a:txBody>
                    <a:bodyPr/>
                    <a:lstStyle/>
                    <a:p>
                      <a:pPr algn="ctr" fontAlgn="t"/>
                      <a:r>
                        <a:rPr lang="ru-RU" sz="2000" b="0" i="0" u="none" strike="noStrike">
                          <a:solidFill>
                            <a:schemeClr val="tx1"/>
                          </a:solidFill>
                          <a:effectLst/>
                          <a:latin typeface="Times New Roman" panose="02020603050405020304" pitchFamily="18" charset="0"/>
                        </a:rPr>
                        <a:t>В-Новосілк</a:t>
                      </a:r>
                      <a:r>
                        <a:rPr lang="en-US" sz="2000" b="0" i="0" u="none" strike="noStrike">
                          <a:solidFill>
                            <a:schemeClr val="tx1"/>
                          </a:solidFill>
                          <a:effectLst/>
                          <a:latin typeface="Times New Roman" panose="02020603050405020304" pitchFamily="18" charset="0"/>
                        </a:rPr>
                        <a:t>i</a:t>
                      </a:r>
                      <a:r>
                        <a:rPr lang="ru-RU" sz="2000" b="0" i="0" u="none" strike="noStrike">
                          <a:solidFill>
                            <a:schemeClr val="tx1"/>
                          </a:solidFill>
                          <a:effectLst/>
                          <a:latin typeface="Times New Roman" panose="02020603050405020304" pitchFamily="18" charset="0"/>
                        </a:rPr>
                        <a:t>вський</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90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ru-RU" sz="2000" b="0" i="0" u="none" strike="noStrike" dirty="0">
                          <a:solidFill>
                            <a:schemeClr val="tx1"/>
                          </a:solidFill>
                          <a:effectLst/>
                          <a:latin typeface="Times New Roman" panose="02020603050405020304" pitchFamily="18" charset="0"/>
                        </a:rPr>
                        <a:t>56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487943861"/>
                  </a:ext>
                </a:extLst>
              </a:tr>
              <a:tr h="291342">
                <a:tc>
                  <a:txBody>
                    <a:bodyPr/>
                    <a:lstStyle/>
                    <a:p>
                      <a:pPr algn="ctr" fontAlgn="t"/>
                      <a:r>
                        <a:rPr lang="ru-RU" sz="2000" b="0" i="0" u="none" strike="noStrike">
                          <a:solidFill>
                            <a:schemeClr val="tx1"/>
                          </a:solidFill>
                          <a:effectLst/>
                          <a:latin typeface="Times New Roman" panose="02020603050405020304" pitchFamily="18" charset="0"/>
                        </a:rPr>
                        <a:t>Волноваський</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320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0" i="0" u="none" strike="noStrike" dirty="0">
                          <a:solidFill>
                            <a:schemeClr val="tx1"/>
                          </a:solidFill>
                          <a:effectLst/>
                          <a:latin typeface="Times New Roman" panose="02020603050405020304" pitchFamily="18" charset="0"/>
                        </a:rPr>
                        <a:t>386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56175743"/>
                  </a:ext>
                </a:extLst>
              </a:tr>
              <a:tr h="291342">
                <a:tc>
                  <a:txBody>
                    <a:bodyPr/>
                    <a:lstStyle/>
                    <a:p>
                      <a:pPr algn="ctr" fontAlgn="t"/>
                      <a:r>
                        <a:rPr lang="ru-RU" sz="2000" b="1" i="0" u="none" strike="noStrike">
                          <a:solidFill>
                            <a:schemeClr val="tx1"/>
                          </a:solidFill>
                          <a:effectLst/>
                          <a:latin typeface="Times New Roman" panose="02020603050405020304" pitchFamily="18" charset="0"/>
                        </a:rPr>
                        <a:t>ДОНЕЦЬКА ОБЛАСТЬ Разом</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1" i="0" u="none" strike="noStrike">
                          <a:solidFill>
                            <a:schemeClr val="tx1"/>
                          </a:solidFill>
                          <a:effectLst/>
                          <a:latin typeface="Times New Roman" panose="02020603050405020304" pitchFamily="18" charset="0"/>
                        </a:rPr>
                        <a:t>8 537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ru-RU" sz="2000" b="1" i="0" u="none" strike="noStrike" dirty="0">
                          <a:solidFill>
                            <a:schemeClr val="tx1"/>
                          </a:solidFill>
                          <a:effectLst/>
                          <a:latin typeface="Times New Roman" panose="02020603050405020304" pitchFamily="18" charset="0"/>
                        </a:rPr>
                        <a:t>11 548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677023654"/>
                  </a:ext>
                </a:extLst>
              </a:tr>
            </a:tbl>
          </a:graphicData>
        </a:graphic>
      </p:graphicFrame>
    </p:spTree>
    <p:extLst>
      <p:ext uri="{BB962C8B-B14F-4D97-AF65-F5344CB8AC3E}">
        <p14:creationId xmlns:p14="http://schemas.microsoft.com/office/powerpoint/2010/main" val="1987705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709" y="16552"/>
            <a:ext cx="8680581" cy="1200329"/>
          </a:xfrm>
          <a:prstGeom prst="rect">
            <a:avLst/>
          </a:prstGeom>
          <a:noFill/>
        </p:spPr>
        <p:txBody>
          <a:bodyPr wrap="none" rtlCol="0">
            <a:spAutoFit/>
          </a:bodyPr>
          <a:lstStyle/>
          <a:p>
            <a:pPr algn="ctr"/>
            <a:r>
              <a:rPr lang="ru-RU" sz="7200" b="1" i="1" dirty="0" err="1">
                <a:solidFill>
                  <a:prstClr val="white"/>
                </a:solidFill>
                <a:latin typeface="Segoe Script" pitchFamily="34" charset="0"/>
              </a:rPr>
              <a:t>Дякую</a:t>
            </a:r>
            <a:r>
              <a:rPr lang="ru-RU" sz="7200" b="1" i="1" dirty="0">
                <a:solidFill>
                  <a:prstClr val="white"/>
                </a:solidFill>
                <a:latin typeface="Segoe Script" pitchFamily="34" charset="0"/>
              </a:rPr>
              <a:t> за </a:t>
            </a:r>
            <a:r>
              <a:rPr lang="ru-RU" sz="7200" b="1" i="1" dirty="0" err="1">
                <a:solidFill>
                  <a:prstClr val="white"/>
                </a:solidFill>
                <a:latin typeface="Segoe Script" pitchFamily="34" charset="0"/>
              </a:rPr>
              <a:t>увагу</a:t>
            </a:r>
            <a:r>
              <a:rPr lang="ru-RU" sz="7200" b="1" i="1" dirty="0">
                <a:solidFill>
                  <a:prstClr val="white"/>
                </a:solidFill>
                <a:latin typeface="Segoe Script" pitchFamily="34" charset="0"/>
              </a:rPr>
              <a:t>!</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09" y="1124744"/>
            <a:ext cx="8680581" cy="558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5623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207F46-8B12-466C-B3F8-26417165CE9E}"/>
              </a:ext>
            </a:extLst>
          </p:cNvPr>
          <p:cNvSpPr>
            <a:spLocks noGrp="1"/>
          </p:cNvSpPr>
          <p:nvPr>
            <p:ph type="title"/>
          </p:nvPr>
        </p:nvSpPr>
        <p:spPr>
          <a:xfrm>
            <a:off x="457200" y="1"/>
            <a:ext cx="8229600" cy="476672"/>
          </a:xfrm>
        </p:spPr>
        <p:txBody>
          <a:bodyPr/>
          <a:lstStyle/>
          <a:p>
            <a:pPr lvl="0" eaLnBrk="0" hangingPunct="0"/>
            <a:br>
              <a:rPr lang="uk-UA" altLang="ru-RU" sz="24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br>
            <a:br>
              <a:rPr lang="uk-UA" altLang="ru-RU" sz="24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br>
            <a:br>
              <a:rPr lang="uk-UA" altLang="ru-RU" sz="24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br>
            <a:r>
              <a:rPr lang="uk-UA" altLang="ru-RU" sz="24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Рівень спеціального показника </a:t>
            </a:r>
            <a:r>
              <a:rPr lang="uk-UA" altLang="ru-RU" sz="2400" b="1" i="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малюкової</a:t>
            </a:r>
            <a:r>
              <a:rPr lang="uk-UA" altLang="ru-RU" sz="24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смертності на 1000 народжених живими  з вагою 500 г і більше</a:t>
            </a:r>
            <a:br>
              <a:rPr lang="uk-UA" altLang="ru-RU" sz="2400" dirty="0">
                <a:solidFill>
                  <a:srgbClr val="FFFF00"/>
                </a:solidFill>
                <a:latin typeface="Times New Roman" panose="02020603050405020304" pitchFamily="18" charset="0"/>
                <a:ea typeface="+mn-ea"/>
                <a:cs typeface="Times New Roman" panose="02020603050405020304" pitchFamily="18" charset="0"/>
              </a:rPr>
            </a:br>
            <a:endParaRPr lang="ru-RU" dirty="0"/>
          </a:p>
        </p:txBody>
      </p:sp>
      <p:sp>
        <p:nvSpPr>
          <p:cNvPr id="3" name="Диаграмма 2">
            <a:extLst>
              <a:ext uri="{FF2B5EF4-FFF2-40B4-BE49-F238E27FC236}">
                <a16:creationId xmlns:a16="http://schemas.microsoft.com/office/drawing/2014/main" id="{CCC02FC1-D118-4CE5-A8F9-26C738A34CE8}"/>
              </a:ext>
            </a:extLst>
          </p:cNvPr>
          <p:cNvSpPr>
            <a:spLocks noGrp="1"/>
          </p:cNvSpPr>
          <p:nvPr>
            <p:ph type="chart" idx="1"/>
          </p:nvPr>
        </p:nvSpPr>
        <p:spPr/>
      </p:sp>
      <p:sp>
        <p:nvSpPr>
          <p:cNvPr id="4" name="Rectangle 2">
            <a:extLst>
              <a:ext uri="{FF2B5EF4-FFF2-40B4-BE49-F238E27FC236}">
                <a16:creationId xmlns:a16="http://schemas.microsoft.com/office/drawing/2014/main" id="{0AA6BD79-9B34-41E1-82E0-7F1207CB2028}"/>
              </a:ext>
            </a:extLst>
          </p:cNvPr>
          <p:cNvSpPr>
            <a:spLocks noChangeArrowheads="1"/>
          </p:cNvSpPr>
          <p:nvPr/>
        </p:nvSpPr>
        <p:spPr bwMode="auto">
          <a:xfrm>
            <a:off x="383425" y="138933"/>
            <a:ext cx="85140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uk-UA" altLang="ru-RU" sz="2400" b="1" i="1" u="none" strike="noStrike" cap="none" normalizeH="0" baseline="0" dirty="0">
              <a:ln>
                <a:no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uk-UA" altLang="ru-RU" sz="24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7" name="Объект 4">
            <a:extLst>
              <a:ext uri="{FF2B5EF4-FFF2-40B4-BE49-F238E27FC236}">
                <a16:creationId xmlns:a16="http://schemas.microsoft.com/office/drawing/2014/main" id="{750B9815-F640-4CF7-A79F-09F4F58656FD}"/>
              </a:ext>
            </a:extLst>
          </p:cNvPr>
          <p:cNvGraphicFramePr>
            <a:graphicFrameLocks/>
          </p:cNvGraphicFramePr>
          <p:nvPr>
            <p:extLst>
              <p:ext uri="{D42A27DB-BD31-4B8C-83A1-F6EECF244321}">
                <p14:modId xmlns:p14="http://schemas.microsoft.com/office/powerpoint/2010/main" val="2668518930"/>
              </p:ext>
            </p:extLst>
          </p:nvPr>
        </p:nvGraphicFramePr>
        <p:xfrm>
          <a:off x="329188" y="1099475"/>
          <a:ext cx="8583717" cy="582192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a:extLst>
              <a:ext uri="{FF2B5EF4-FFF2-40B4-BE49-F238E27FC236}">
                <a16:creationId xmlns:a16="http://schemas.microsoft.com/office/drawing/2014/main" id="{DA03C57E-3ABA-4114-9384-F2F26654737D}"/>
              </a:ext>
            </a:extLst>
          </p:cNvPr>
          <p:cNvSpPr>
            <a:spLocks noChangeArrowheads="1"/>
          </p:cNvSpPr>
          <p:nvPr/>
        </p:nvSpPr>
        <p:spPr bwMode="auto">
          <a:xfrm>
            <a:off x="0" y="6218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51510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420" y="260648"/>
            <a:ext cx="8496944" cy="646331"/>
          </a:xfrm>
          <a:prstGeom prst="rect">
            <a:avLst/>
          </a:prstGeom>
        </p:spPr>
        <p:txBody>
          <a:bodyPr wrap="square">
            <a:spAutoFit/>
          </a:bodyPr>
          <a:lstStyle/>
          <a:p>
            <a:pPr algn="ctr"/>
            <a:endParaRPr lang="ru-RU" sz="3600" dirty="0">
              <a:solidFill>
                <a:prstClr val="white"/>
              </a:solidFill>
              <a:latin typeface="Monotype Corsiva" pitchFamily="66" charset="0"/>
            </a:endParaRPr>
          </a:p>
        </p:txBody>
      </p:sp>
      <p:sp>
        <p:nvSpPr>
          <p:cNvPr id="4" name="Прямоугольник 3"/>
          <p:cNvSpPr/>
          <p:nvPr/>
        </p:nvSpPr>
        <p:spPr>
          <a:xfrm>
            <a:off x="231420" y="72206"/>
            <a:ext cx="8733068" cy="6370975"/>
          </a:xfrm>
          <a:prstGeom prst="rect">
            <a:avLst/>
          </a:prstGeom>
        </p:spPr>
        <p:txBody>
          <a:bodyPr wrap="square">
            <a:spAutoFit/>
          </a:bodyPr>
          <a:lstStyle/>
          <a:p>
            <a:pPr algn="just"/>
            <a:endParaRPr lang="ru-RU" sz="2400" dirty="0">
              <a:solidFill>
                <a:prstClr val="white"/>
              </a:solidFill>
              <a:latin typeface="Arial Black" pitchFamily="34" charset="0"/>
            </a:endParaRPr>
          </a:p>
          <a:p>
            <a:pPr marL="457200" indent="-457200" algn="just">
              <a:buFont typeface="Wingdings" pitchFamily="2" charset="2"/>
              <a:buChar char="ü"/>
            </a:pPr>
            <a:r>
              <a:rPr lang="uk-UA" sz="2400" dirty="0">
                <a:solidFill>
                  <a:prstClr val="white"/>
                </a:solidFill>
                <a:latin typeface="Arial Black" pitchFamily="34" charset="0"/>
              </a:rPr>
              <a:t>Професійний</a:t>
            </a:r>
            <a:r>
              <a:rPr lang="ru-RU" sz="2400" dirty="0">
                <a:solidFill>
                  <a:prstClr val="white"/>
                </a:solidFill>
                <a:latin typeface="Arial Black" pitchFamily="34" charset="0"/>
              </a:rPr>
              <a:t> </a:t>
            </a:r>
            <a:r>
              <a:rPr lang="ru-RU" sz="2400" dirty="0" err="1">
                <a:solidFill>
                  <a:prstClr val="white"/>
                </a:solidFill>
                <a:latin typeface="Arial Black" pitchFamily="34" charset="0"/>
              </a:rPr>
              <a:t>рівень</a:t>
            </a:r>
            <a:r>
              <a:rPr lang="ru-RU" sz="2400" dirty="0">
                <a:solidFill>
                  <a:prstClr val="white"/>
                </a:solidFill>
                <a:latin typeface="Arial Black" pitchFamily="34" charset="0"/>
              </a:rPr>
              <a:t> </a:t>
            </a:r>
            <a:r>
              <a:rPr lang="ru-RU" sz="2400" dirty="0" err="1">
                <a:solidFill>
                  <a:prstClr val="white"/>
                </a:solidFill>
                <a:latin typeface="Arial Black" pitchFamily="34" charset="0"/>
              </a:rPr>
              <a:t>лікарів</a:t>
            </a:r>
            <a:r>
              <a:rPr lang="ru-RU" sz="2400" dirty="0">
                <a:solidFill>
                  <a:prstClr val="white"/>
                </a:solidFill>
                <a:latin typeface="Arial Black" pitchFamily="34" charset="0"/>
              </a:rPr>
              <a:t> </a:t>
            </a:r>
            <a:r>
              <a:rPr lang="ru-RU" sz="2400" dirty="0" err="1">
                <a:solidFill>
                  <a:prstClr val="white"/>
                </a:solidFill>
                <a:latin typeface="Arial Black" pitchFamily="34" charset="0"/>
              </a:rPr>
              <a:t>являється</a:t>
            </a:r>
            <a:r>
              <a:rPr lang="ru-RU" sz="2400" dirty="0">
                <a:solidFill>
                  <a:prstClr val="white"/>
                </a:solidFill>
                <a:latin typeface="Arial Black" pitchFamily="34" charset="0"/>
              </a:rPr>
              <a:t> основною </a:t>
            </a:r>
            <a:r>
              <a:rPr lang="ru-RU" sz="2400" dirty="0" err="1">
                <a:solidFill>
                  <a:prstClr val="white"/>
                </a:solidFill>
                <a:latin typeface="Arial Black" pitchFamily="34" charset="0"/>
              </a:rPr>
              <a:t>складовою</a:t>
            </a:r>
            <a:r>
              <a:rPr lang="ru-RU" sz="2400" dirty="0">
                <a:solidFill>
                  <a:prstClr val="white"/>
                </a:solidFill>
                <a:latin typeface="Arial Black" pitchFamily="34" charset="0"/>
              </a:rPr>
              <a:t> </a:t>
            </a:r>
            <a:r>
              <a:rPr lang="ru-RU" sz="2400" dirty="0" err="1">
                <a:solidFill>
                  <a:prstClr val="white"/>
                </a:solidFill>
                <a:latin typeface="Arial Black" pitchFamily="34" charset="0"/>
              </a:rPr>
              <a:t>якісної</a:t>
            </a:r>
            <a:r>
              <a:rPr lang="ru-RU" sz="2400" dirty="0">
                <a:solidFill>
                  <a:prstClr val="white"/>
                </a:solidFill>
                <a:latin typeface="Arial Black" pitchFamily="34" charset="0"/>
              </a:rPr>
              <a:t> </a:t>
            </a:r>
            <a:r>
              <a:rPr lang="ru-RU" sz="2400" dirty="0" err="1">
                <a:solidFill>
                  <a:prstClr val="white"/>
                </a:solidFill>
                <a:latin typeface="Arial Black" pitchFamily="34" charset="0"/>
              </a:rPr>
              <a:t>медичної</a:t>
            </a:r>
            <a:r>
              <a:rPr lang="ru-RU" sz="2400" dirty="0">
                <a:solidFill>
                  <a:prstClr val="white"/>
                </a:solidFill>
                <a:latin typeface="Arial Black" pitchFamily="34" charset="0"/>
              </a:rPr>
              <a:t> </a:t>
            </a:r>
            <a:r>
              <a:rPr lang="ru-RU" sz="2400" dirty="0" err="1">
                <a:solidFill>
                  <a:prstClr val="white"/>
                </a:solidFill>
                <a:latin typeface="Arial Black" pitchFamily="34" charset="0"/>
              </a:rPr>
              <a:t>допомоги</a:t>
            </a:r>
            <a:r>
              <a:rPr lang="ru-RU" sz="2400" dirty="0">
                <a:solidFill>
                  <a:prstClr val="white"/>
                </a:solidFill>
                <a:latin typeface="Arial Black" pitchFamily="34" charset="0"/>
              </a:rPr>
              <a:t>.</a:t>
            </a:r>
            <a:endParaRPr lang="uk-UA" sz="2400" dirty="0">
              <a:solidFill>
                <a:prstClr val="white"/>
              </a:solidFill>
              <a:latin typeface="Arial Black" pitchFamily="34" charset="0"/>
            </a:endParaRPr>
          </a:p>
          <a:p>
            <a:pPr algn="just"/>
            <a:endParaRPr lang="uk-UA" sz="2400" dirty="0">
              <a:solidFill>
                <a:prstClr val="white"/>
              </a:solidFill>
              <a:latin typeface="Arial Black" pitchFamily="34" charset="0"/>
            </a:endParaRPr>
          </a:p>
          <a:p>
            <a:pPr marL="457200" indent="-457200" algn="just">
              <a:buFont typeface="Wingdings" pitchFamily="2" charset="2"/>
              <a:buChar char="ü"/>
            </a:pPr>
            <a:r>
              <a:rPr lang="uk-UA" sz="2400" dirty="0">
                <a:solidFill>
                  <a:prstClr val="white"/>
                </a:solidFill>
                <a:latin typeface="Arial Black" pitchFamily="34" charset="0"/>
              </a:rPr>
              <a:t>Післядипломне навчання лікарів  визначає професійний рівень фахівців та впливає на якість надання медичної допомоги в закладі.</a:t>
            </a:r>
          </a:p>
          <a:p>
            <a:pPr marL="457200" indent="-457200" algn="just">
              <a:buFont typeface="Wingdings" pitchFamily="2" charset="2"/>
              <a:buChar char="ü"/>
            </a:pPr>
            <a:endParaRPr lang="uk-UA" sz="2400" dirty="0">
              <a:solidFill>
                <a:prstClr val="white"/>
              </a:solidFill>
              <a:latin typeface="Arial Black" pitchFamily="34" charset="0"/>
            </a:endParaRPr>
          </a:p>
          <a:p>
            <a:pPr marL="457200" indent="-457200" algn="just">
              <a:buFont typeface="Wingdings" pitchFamily="2" charset="2"/>
              <a:buChar char="ü"/>
            </a:pPr>
            <a:r>
              <a:rPr lang="uk-UA" sz="2400" dirty="0">
                <a:solidFill>
                  <a:prstClr val="white"/>
                </a:solidFill>
                <a:latin typeface="Arial Black" pitchFamily="34" charset="0"/>
              </a:rPr>
              <a:t>Процес самовдосконалення не може відбуватися від дзвінка до дзвінка — лікар повинен навчатися постійно.</a:t>
            </a:r>
          </a:p>
          <a:p>
            <a:pPr algn="just"/>
            <a:endParaRPr lang="uk-UA" sz="2400" dirty="0">
              <a:solidFill>
                <a:prstClr val="white"/>
              </a:solidFill>
              <a:latin typeface="Arial Black" pitchFamily="34" charset="0"/>
            </a:endParaRPr>
          </a:p>
          <a:p>
            <a:pPr marL="457200" indent="-457200" algn="just">
              <a:buFont typeface="Wingdings" pitchFamily="2" charset="2"/>
              <a:buChar char="ü"/>
            </a:pPr>
            <a:r>
              <a:rPr lang="uk-UA" sz="2400" dirty="0">
                <a:solidFill>
                  <a:prstClr val="white"/>
                </a:solidFill>
                <a:latin typeface="Arial Black" pitchFamily="34" charset="0"/>
              </a:rPr>
              <a:t>Саме від лікаря залежить здоров’я та життя пацієнта, тому актуальні професійні знання і компетенції лікаря є ключовими аспектами професії.</a:t>
            </a:r>
          </a:p>
        </p:txBody>
      </p:sp>
    </p:spTree>
    <p:extLst>
      <p:ext uri="{BB962C8B-B14F-4D97-AF65-F5344CB8AC3E}">
        <p14:creationId xmlns:p14="http://schemas.microsoft.com/office/powerpoint/2010/main" val="3257680931"/>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FE9143-7148-4B33-A590-30021327BBD5}"/>
              </a:ext>
            </a:extLst>
          </p:cNvPr>
          <p:cNvSpPr>
            <a:spLocks noGrp="1"/>
          </p:cNvSpPr>
          <p:nvPr>
            <p:ph type="title"/>
          </p:nvPr>
        </p:nvSpPr>
        <p:spPr>
          <a:xfrm>
            <a:off x="457200" y="0"/>
            <a:ext cx="8229600" cy="731837"/>
          </a:xfrm>
        </p:spPr>
        <p:txBody>
          <a:bodyPr/>
          <a:lstStyle/>
          <a:p>
            <a:r>
              <a:rPr lang="uk-UA"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За даними </a:t>
            </a:r>
            <a:r>
              <a:rPr lang="uk-UA" sz="24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Всесвітньої організації охорони здоров’я:</a:t>
            </a:r>
            <a:endParaRPr lang="ru-RU" sz="2400" dirty="0">
              <a:solidFill>
                <a:srgbClr val="FFFF00"/>
              </a:solidFill>
            </a:endParaRPr>
          </a:p>
        </p:txBody>
      </p:sp>
      <p:sp>
        <p:nvSpPr>
          <p:cNvPr id="5" name="Объект 4">
            <a:extLst>
              <a:ext uri="{FF2B5EF4-FFF2-40B4-BE49-F238E27FC236}">
                <a16:creationId xmlns:a16="http://schemas.microsoft.com/office/drawing/2014/main" id="{9764CCB5-11CC-4E26-A4DA-B4105DAE912B}"/>
              </a:ext>
            </a:extLst>
          </p:cNvPr>
          <p:cNvSpPr>
            <a:spLocks noGrp="1"/>
          </p:cNvSpPr>
          <p:nvPr>
            <p:ph idx="1"/>
          </p:nvPr>
        </p:nvSpPr>
        <p:spPr/>
        <p:txBody>
          <a:bodyPr/>
          <a:lstStyle/>
          <a:p>
            <a:endParaRPr lang="ru-RU" dirty="0"/>
          </a:p>
        </p:txBody>
      </p:sp>
      <p:sp>
        <p:nvSpPr>
          <p:cNvPr id="4" name="Прямоугольник 3">
            <a:extLst>
              <a:ext uri="{FF2B5EF4-FFF2-40B4-BE49-F238E27FC236}">
                <a16:creationId xmlns:a16="http://schemas.microsoft.com/office/drawing/2014/main" id="{2B7639F1-ACD9-4490-BE77-7E66665FEEFB}"/>
              </a:ext>
            </a:extLst>
          </p:cNvPr>
          <p:cNvSpPr/>
          <p:nvPr/>
        </p:nvSpPr>
        <p:spPr>
          <a:xfrm>
            <a:off x="0" y="836712"/>
            <a:ext cx="9036496" cy="5447645"/>
          </a:xfrm>
          <a:prstGeom prst="rect">
            <a:avLst/>
          </a:prstGeom>
        </p:spPr>
        <p:txBody>
          <a:bodyPr wrap="square">
            <a:spAutoFit/>
          </a:bodyPr>
          <a:lstStyle/>
          <a:p>
            <a:pPr marL="285750" indent="-285750" algn="just">
              <a:buFont typeface="Wingdings" panose="05000000000000000000" pitchFamily="2" charset="2"/>
              <a:buChar char="Ø"/>
            </a:pPr>
            <a:r>
              <a:rPr lang="ru-RU" sz="2000" b="1" dirty="0" err="1">
                <a:latin typeface="Times New Roman" panose="02020603050405020304" pitchFamily="18" charset="0"/>
                <a:cs typeface="Times New Roman" panose="02020603050405020304" pitchFamily="18" charset="0"/>
              </a:rPr>
              <a:t>Рівень</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показника</a:t>
            </a:r>
            <a:r>
              <a:rPr lang="ru-RU" sz="2000" b="1" dirty="0">
                <a:latin typeface="Times New Roman" panose="02020603050405020304" pitchFamily="18" charset="0"/>
                <a:cs typeface="Times New Roman" panose="02020603050405020304" pitchFamily="18" charset="0"/>
              </a:rPr>
              <a:t> перинатальної </a:t>
            </a:r>
            <a:r>
              <a:rPr lang="ru-RU" sz="2000" b="1" dirty="0" err="1">
                <a:latin typeface="Times New Roman" panose="02020603050405020304" pitchFamily="18" charset="0"/>
                <a:cs typeface="Times New Roman" panose="02020603050405020304" pitchFamily="18" charset="0"/>
              </a:rPr>
              <a:t>смертності</a:t>
            </a:r>
            <a:r>
              <a:rPr lang="ru-RU" sz="2000" b="1" dirty="0">
                <a:latin typeface="Times New Roman" panose="02020603050405020304" pitchFamily="18" charset="0"/>
                <a:cs typeface="Times New Roman" panose="02020603050405020304" pitchFamily="18" charset="0"/>
              </a:rPr>
              <a:t> у </a:t>
            </a:r>
            <a:r>
              <a:rPr lang="ru-RU" sz="2000" b="1" dirty="0" err="1">
                <a:latin typeface="Times New Roman" panose="02020603050405020304" pitchFamily="18" charset="0"/>
                <a:cs typeface="Times New Roman" panose="02020603050405020304" pitchFamily="18" charset="0"/>
              </a:rPr>
              <a:t>новонароджених</a:t>
            </a:r>
            <a:r>
              <a:rPr lang="ru-RU" sz="2000" b="1" dirty="0">
                <a:latin typeface="Times New Roman" panose="02020603050405020304" pitchFamily="18" charset="0"/>
                <a:cs typeface="Times New Roman" panose="02020603050405020304" pitchFamily="18" charset="0"/>
              </a:rPr>
              <a:t> з </a:t>
            </a:r>
            <a:r>
              <a:rPr lang="ru-RU" sz="2000" b="1" dirty="0" err="1">
                <a:latin typeface="Times New Roman" panose="02020603050405020304" pitchFamily="18" charset="0"/>
                <a:cs typeface="Times New Roman" panose="02020603050405020304" pitchFamily="18" charset="0"/>
              </a:rPr>
              <a:t>низькою</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масою</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тіла</a:t>
            </a:r>
            <a:r>
              <a:rPr lang="ru-RU" sz="2000" b="1" dirty="0">
                <a:latin typeface="Times New Roman" panose="02020603050405020304" pitchFamily="18" charset="0"/>
                <a:cs typeface="Times New Roman" panose="02020603050405020304" pitchFamily="18" charset="0"/>
              </a:rPr>
              <a:t> при </a:t>
            </a:r>
            <a:r>
              <a:rPr lang="ru-RU" sz="2000" b="1" dirty="0" err="1">
                <a:latin typeface="Times New Roman" panose="02020603050405020304" pitchFamily="18" charset="0"/>
                <a:cs typeface="Times New Roman" panose="02020603050405020304" pitchFamily="18" charset="0"/>
              </a:rPr>
              <a:t>народженні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менше</a:t>
            </a:r>
            <a:r>
              <a:rPr lang="ru-RU" sz="2000" b="1" dirty="0">
                <a:latin typeface="Times New Roman" panose="02020603050405020304" pitchFamily="18" charset="0"/>
                <a:cs typeface="Times New Roman" panose="02020603050405020304" pitchFamily="18" charset="0"/>
              </a:rPr>
              <a:t> 1500 г) </a:t>
            </a:r>
            <a:r>
              <a:rPr lang="ru-RU" sz="2000" b="1" dirty="0" err="1">
                <a:latin typeface="Times New Roman" panose="02020603050405020304" pitchFamily="18" charset="0"/>
                <a:cs typeface="Times New Roman" panose="02020603050405020304" pitchFamily="18" charset="0"/>
              </a:rPr>
              <a:t>залежить</a:t>
            </a:r>
            <a:r>
              <a:rPr lang="ru-RU" sz="2000" b="1" dirty="0">
                <a:latin typeface="Times New Roman" panose="02020603050405020304" pitchFamily="18" charset="0"/>
                <a:cs typeface="Times New Roman" panose="02020603050405020304" pitchFamily="18" charset="0"/>
              </a:rPr>
              <a:t>, в основному, </a:t>
            </a:r>
            <a:r>
              <a:rPr lang="ru-RU" sz="2000" b="1" dirty="0" err="1">
                <a:latin typeface="Times New Roman" panose="02020603050405020304" pitchFamily="18" charset="0"/>
                <a:cs typeface="Times New Roman" panose="02020603050405020304" pitchFamily="18" charset="0"/>
              </a:rPr>
              <a:t>від</a:t>
            </a:r>
            <a:r>
              <a:rPr lang="ru-RU" sz="2000" b="1" dirty="0">
                <a:latin typeface="Times New Roman" panose="02020603050405020304" pitchFamily="18" charset="0"/>
                <a:cs typeface="Times New Roman" panose="02020603050405020304" pitchFamily="18" charset="0"/>
              </a:rPr>
              <a:t> стану </a:t>
            </a:r>
            <a:r>
              <a:rPr lang="ru-RU" sz="2000" b="1" dirty="0" err="1">
                <a:latin typeface="Times New Roman" panose="02020603050405020304" pitchFamily="18" charset="0"/>
                <a:cs typeface="Times New Roman" panose="02020603050405020304" pitchFamily="18" charset="0"/>
              </a:rPr>
              <a:t>здоров’я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жінок</a:t>
            </a:r>
            <a:r>
              <a:rPr lang="ru-RU" sz="2000" b="1" dirty="0">
                <a:latin typeface="Times New Roman" panose="02020603050405020304" pitchFamily="18" charset="0"/>
                <a:cs typeface="Times New Roman" panose="02020603050405020304" pitchFamily="18" charset="0"/>
              </a:rPr>
              <a:t> до </a:t>
            </a:r>
            <a:r>
              <a:rPr lang="ru-RU" sz="2000" b="1" dirty="0" err="1">
                <a:latin typeface="Times New Roman" panose="02020603050405020304" pitchFamily="18" charset="0"/>
                <a:cs typeface="Times New Roman" panose="02020603050405020304" pitchFamily="18" charset="0"/>
              </a:rPr>
              <a:t>запліднення</a:t>
            </a:r>
            <a:r>
              <a:rPr lang="ru-RU" sz="2000" b="1"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endParaRPr lang="ru-RU" sz="2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2000" b="1" dirty="0" err="1">
                <a:latin typeface="Times New Roman" panose="02020603050405020304" pitchFamily="18" charset="0"/>
                <a:cs typeface="Times New Roman" panose="02020603050405020304" pitchFamily="18" charset="0"/>
              </a:rPr>
              <a:t>Високий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рівень</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показника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антенатальної</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гибелі</a:t>
            </a:r>
            <a:r>
              <a:rPr lang="ru-RU" sz="2000" b="1" dirty="0">
                <a:latin typeface="Times New Roman" panose="02020603050405020304" pitchFamily="18" charset="0"/>
                <a:cs typeface="Times New Roman" panose="02020603050405020304" pitchFamily="18" charset="0"/>
              </a:rPr>
              <a:t> плоду з вагою </a:t>
            </a:r>
            <a:r>
              <a:rPr lang="uk-UA" sz="2000" b="1" dirty="0">
                <a:latin typeface="Times New Roman" panose="02020603050405020304" pitchFamily="18" charset="0"/>
                <a:cs typeface="Times New Roman" panose="02020603050405020304" pitchFamily="18" charset="0"/>
              </a:rPr>
              <a:t>більше </a:t>
            </a:r>
            <a:r>
              <a:rPr lang="ru-RU" sz="2000" b="1" dirty="0">
                <a:latin typeface="Times New Roman" panose="02020603050405020304" pitchFamily="18" charset="0"/>
                <a:cs typeface="Times New Roman" panose="02020603050405020304" pitchFamily="18" charset="0"/>
              </a:rPr>
              <a:t>1000 г </a:t>
            </a:r>
            <a:r>
              <a:rPr lang="ru-RU" sz="2000" b="1" dirty="0" err="1">
                <a:latin typeface="Times New Roman" panose="02020603050405020304" pitchFamily="18" charset="0"/>
                <a:cs typeface="Times New Roman" panose="02020603050405020304" pitchFamily="18" charset="0"/>
              </a:rPr>
              <a:t>свідчить</a:t>
            </a:r>
            <a:r>
              <a:rPr lang="ru-RU" sz="2000" b="1" dirty="0">
                <a:latin typeface="Times New Roman" panose="02020603050405020304" pitchFamily="18" charset="0"/>
                <a:cs typeface="Times New Roman" panose="02020603050405020304" pitchFamily="18" charset="0"/>
              </a:rPr>
              <a:t> про </a:t>
            </a:r>
            <a:r>
              <a:rPr lang="ru-RU" sz="2000" b="1" dirty="0" err="1">
                <a:latin typeface="Times New Roman" panose="02020603050405020304" pitchFamily="18" charset="0"/>
                <a:cs typeface="Times New Roman" panose="02020603050405020304" pitchFamily="18" charset="0"/>
              </a:rPr>
              <a:t>недоліки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надання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медичних</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послуг</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вагітним</a:t>
            </a:r>
            <a:r>
              <a:rPr lang="ru-RU" sz="2000" b="1" dirty="0">
                <a:latin typeface="Times New Roman" panose="02020603050405020304" pitchFamily="18" charset="0"/>
                <a:cs typeface="Times New Roman" panose="02020603050405020304" pitchFamily="18" charset="0"/>
              </a:rPr>
              <a:t> на </a:t>
            </a:r>
            <a:r>
              <a:rPr lang="ru-RU" sz="2000" b="1" dirty="0" err="1">
                <a:latin typeface="Times New Roman" panose="02020603050405020304" pitchFamily="18" charset="0"/>
                <a:cs typeface="Times New Roman" panose="02020603050405020304" pitchFamily="18" charset="0"/>
              </a:rPr>
              <a:t>рівні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жіночих</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консультацій</a:t>
            </a:r>
            <a:r>
              <a:rPr lang="ru-RU" sz="2000" b="1" dirty="0">
                <a:latin typeface="Times New Roman" panose="02020603050405020304" pitchFamily="18" charset="0"/>
                <a:cs typeface="Times New Roman" panose="02020603050405020304" pitchFamily="18" charset="0"/>
              </a:rPr>
              <a:t> – </a:t>
            </a:r>
            <a:r>
              <a:rPr lang="ru-RU" sz="2000" b="1" dirty="0" err="1">
                <a:latin typeface="Times New Roman" panose="02020603050405020304" pitchFamily="18" charset="0"/>
                <a:cs typeface="Times New Roman" panose="02020603050405020304" pitchFamily="18" charset="0"/>
              </a:rPr>
              <a:t>плід</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що</a:t>
            </a:r>
            <a:r>
              <a:rPr lang="ru-RU" sz="2000" b="1" dirty="0">
                <a:latin typeface="Times New Roman" panose="02020603050405020304" pitchFamily="18" charset="0"/>
                <a:cs typeface="Times New Roman" panose="02020603050405020304" pitchFamily="18" charset="0"/>
              </a:rPr>
              <a:t> в </a:t>
            </a:r>
            <a:r>
              <a:rPr lang="ru-RU" sz="2000" b="1" dirty="0" err="1">
                <a:latin typeface="Times New Roman" panose="02020603050405020304" pitchFamily="18" charset="0"/>
                <a:cs typeface="Times New Roman" panose="02020603050405020304" pitchFamily="18" charset="0"/>
              </a:rPr>
              <a:t>утробі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матері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досяг</a:t>
            </a:r>
            <a:r>
              <a:rPr lang="ru-RU" sz="2000" b="1" dirty="0">
                <a:latin typeface="Times New Roman" panose="02020603050405020304" pitchFamily="18" charset="0"/>
                <a:cs typeface="Times New Roman" panose="02020603050405020304" pitchFamily="18" charset="0"/>
              </a:rPr>
              <a:t> ваги 1000 г повинен бути </a:t>
            </a:r>
            <a:r>
              <a:rPr lang="ru-RU" sz="2000" b="1" dirty="0" err="1">
                <a:latin typeface="Times New Roman" panose="02020603050405020304" pitchFamily="18" charset="0"/>
                <a:cs typeface="Times New Roman" panose="02020603050405020304" pitchFamily="18" charset="0"/>
              </a:rPr>
              <a:t>народжений</a:t>
            </a:r>
            <a:r>
              <a:rPr lang="ru-RU" sz="2000" b="1" dirty="0">
                <a:latin typeface="Times New Roman" panose="02020603050405020304" pitchFamily="18" charset="0"/>
                <a:cs typeface="Times New Roman" panose="02020603050405020304" pitchFamily="18" charset="0"/>
              </a:rPr>
              <a:t> живим.</a:t>
            </a:r>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Високий рівень показника перинатальної смертності серед народжених з вагою 1500 г і більше </a:t>
            </a:r>
            <a:r>
              <a:rPr lang="uk-UA" sz="2000" b="1" i="1" dirty="0">
                <a:latin typeface="Times New Roman" panose="02020603050405020304" pitchFamily="18" charset="0"/>
                <a:ea typeface="Times New Roman" panose="02020603050405020304" pitchFamily="18" charset="0"/>
                <a:cs typeface="Times New Roman" panose="02020603050405020304" pitchFamily="18" charset="0"/>
              </a:rPr>
              <a:t>обумовлений недоліками в наданні медичних послуг жінкам під час вагітності і пологів і новонародженим після народження</a:t>
            </a: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інтранатальна</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гибель плоду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плодів</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вагою 2500 г і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більше</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свідчить</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про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недоліки</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що</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виникають</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під</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час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пологів</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рівень</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постнатальної</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смертності</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новонародженим</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з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масою</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тіла</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при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народженні</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більше</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1500 г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залежить</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в основному,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від</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якості</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надання</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медичної</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допомоги</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в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неонатологічних</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педіатричних</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стаціонарах</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щодо</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виходжування</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здорових</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дітей</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та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лікування</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хворих</a:t>
            </a:r>
            <a:r>
              <a:rPr lang="ru-RU"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4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16632"/>
            <a:ext cx="8229600" cy="634082"/>
          </a:xfrm>
        </p:spPr>
        <p:txBody>
          <a:bodyPr/>
          <a:lstStyle/>
          <a:p>
            <a:r>
              <a:rPr lang="uk-UA" sz="3600" b="1" dirty="0">
                <a:solidFill>
                  <a:srgbClr val="FFFF00"/>
                </a:solidFill>
                <a:latin typeface="Times New Roman" pitchFamily="18" charset="0"/>
                <a:cs typeface="Times New Roman" pitchFamily="18" charset="0"/>
              </a:rPr>
              <a:t>Види післядипломного навчання</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135312629"/>
              </p:ext>
            </p:extLst>
          </p:nvPr>
        </p:nvGraphicFramePr>
        <p:xfrm>
          <a:off x="30520" y="1052736"/>
          <a:ext cx="9113480" cy="5431738"/>
        </p:xfrm>
        <a:graphic>
          <a:graphicData uri="http://schemas.openxmlformats.org/drawingml/2006/table">
            <a:tbl>
              <a:tblPr firstRow="1" firstCol="1" bandRow="1">
                <a:tableStyleId>{5C22544A-7EE6-4342-B048-85BDC9FD1C3A}</a:tableStyleId>
              </a:tblPr>
              <a:tblGrid>
                <a:gridCol w="1571463">
                  <a:extLst>
                    <a:ext uri="{9D8B030D-6E8A-4147-A177-3AD203B41FA5}">
                      <a16:colId xmlns:a16="http://schemas.microsoft.com/office/drawing/2014/main" val="20000"/>
                    </a:ext>
                  </a:extLst>
                </a:gridCol>
                <a:gridCol w="2465961">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2555776">
                  <a:extLst>
                    <a:ext uri="{9D8B030D-6E8A-4147-A177-3AD203B41FA5}">
                      <a16:colId xmlns:a16="http://schemas.microsoft.com/office/drawing/2014/main" val="20003"/>
                    </a:ext>
                  </a:extLst>
                </a:gridCol>
              </a:tblGrid>
              <a:tr h="792088">
                <a:tc>
                  <a:txBody>
                    <a:bodyPr/>
                    <a:lstStyle/>
                    <a:p>
                      <a:pPr algn="ctr">
                        <a:lnSpc>
                          <a:spcPct val="115000"/>
                        </a:lnSpc>
                        <a:spcAft>
                          <a:spcPts val="0"/>
                        </a:spcAft>
                      </a:pPr>
                      <a:r>
                        <a:rPr lang="uk-UA" sz="2200" dirty="0">
                          <a:effectLst/>
                          <a:latin typeface="Times New Roman" pitchFamily="18" charset="0"/>
                          <a:cs typeface="Times New Roman" pitchFamily="18" charset="0"/>
                        </a:rPr>
                        <a:t>Вид навчання</a:t>
                      </a:r>
                      <a:endParaRPr lang="ru-RU" sz="2200" dirty="0">
                        <a:effectLst/>
                        <a:latin typeface="Times New Roman" pitchFamily="18" charset="0"/>
                        <a:ea typeface="Calibri"/>
                        <a:cs typeface="Times New Roman" pitchFamily="18" charset="0"/>
                      </a:endParaRPr>
                    </a:p>
                  </a:txBody>
                  <a:tcPr marL="68580" marR="68580" marT="0" marB="0">
                    <a:solidFill>
                      <a:schemeClr val="accent5">
                        <a:lumMod val="75000"/>
                      </a:schemeClr>
                    </a:solidFill>
                  </a:tcPr>
                </a:tc>
                <a:tc>
                  <a:txBody>
                    <a:bodyPr/>
                    <a:lstStyle/>
                    <a:p>
                      <a:pPr algn="ctr">
                        <a:lnSpc>
                          <a:spcPct val="115000"/>
                        </a:lnSpc>
                        <a:spcAft>
                          <a:spcPts val="0"/>
                        </a:spcAft>
                      </a:pPr>
                      <a:r>
                        <a:rPr lang="uk-UA" sz="2200" dirty="0">
                          <a:effectLst/>
                          <a:latin typeface="Times New Roman" pitchFamily="18" charset="0"/>
                          <a:cs typeface="Times New Roman" pitchFamily="18" charset="0"/>
                        </a:rPr>
                        <a:t>Причини проведення</a:t>
                      </a:r>
                      <a:endParaRPr lang="ru-RU" sz="2200" dirty="0">
                        <a:effectLst/>
                        <a:latin typeface="Times New Roman" pitchFamily="18" charset="0"/>
                        <a:ea typeface="Calibri"/>
                        <a:cs typeface="Times New Roman" pitchFamily="18" charset="0"/>
                      </a:endParaRPr>
                    </a:p>
                  </a:txBody>
                  <a:tcPr marL="68580" marR="68580" marT="0" marB="0">
                    <a:solidFill>
                      <a:schemeClr val="accent5">
                        <a:lumMod val="75000"/>
                      </a:schemeClr>
                    </a:solidFill>
                  </a:tcPr>
                </a:tc>
                <a:tc>
                  <a:txBody>
                    <a:bodyPr/>
                    <a:lstStyle/>
                    <a:p>
                      <a:pPr algn="ctr">
                        <a:lnSpc>
                          <a:spcPct val="115000"/>
                        </a:lnSpc>
                        <a:spcAft>
                          <a:spcPts val="0"/>
                        </a:spcAft>
                      </a:pPr>
                      <a:r>
                        <a:rPr lang="uk-UA" sz="2200" dirty="0">
                          <a:effectLst/>
                          <a:latin typeface="Times New Roman" pitchFamily="18" charset="0"/>
                          <a:cs typeface="Times New Roman" pitchFamily="18" charset="0"/>
                        </a:rPr>
                        <a:t>Мета проведення</a:t>
                      </a:r>
                      <a:endParaRPr lang="ru-RU" sz="2200" dirty="0">
                        <a:effectLst/>
                        <a:latin typeface="Times New Roman" pitchFamily="18" charset="0"/>
                        <a:ea typeface="Calibri"/>
                        <a:cs typeface="Times New Roman" pitchFamily="18" charset="0"/>
                      </a:endParaRPr>
                    </a:p>
                  </a:txBody>
                  <a:tcPr marL="68580" marR="68580" marT="0" marB="0">
                    <a:solidFill>
                      <a:schemeClr val="accent5">
                        <a:lumMod val="75000"/>
                      </a:schemeClr>
                    </a:solidFill>
                  </a:tcPr>
                </a:tc>
                <a:tc>
                  <a:txBody>
                    <a:bodyPr/>
                    <a:lstStyle/>
                    <a:p>
                      <a:pPr algn="ctr">
                        <a:lnSpc>
                          <a:spcPct val="115000"/>
                        </a:lnSpc>
                        <a:spcAft>
                          <a:spcPts val="0"/>
                        </a:spcAft>
                      </a:pPr>
                      <a:r>
                        <a:rPr lang="uk-UA" sz="2200" dirty="0">
                          <a:effectLst/>
                          <a:latin typeface="Times New Roman" pitchFamily="18" charset="0"/>
                          <a:cs typeface="Times New Roman" pitchFamily="18" charset="0"/>
                        </a:rPr>
                        <a:t>особливості</a:t>
                      </a:r>
                      <a:endParaRPr lang="ru-RU" sz="2200" dirty="0">
                        <a:effectLst/>
                        <a:latin typeface="Times New Roman" pitchFamily="18" charset="0"/>
                        <a:ea typeface="Calibri"/>
                        <a:cs typeface="Times New Roman" pitchFamily="18" charset="0"/>
                      </a:endParaRPr>
                    </a:p>
                  </a:txBody>
                  <a:tcPr marL="68580" marR="68580" marT="0" marB="0">
                    <a:solidFill>
                      <a:schemeClr val="accent5">
                        <a:lumMod val="75000"/>
                      </a:schemeClr>
                    </a:solidFill>
                  </a:tcPr>
                </a:tc>
                <a:extLst>
                  <a:ext uri="{0D108BD9-81ED-4DB2-BD59-A6C34878D82A}">
                    <a16:rowId xmlns:a16="http://schemas.microsoft.com/office/drawing/2014/main" val="10000"/>
                  </a:ext>
                </a:extLst>
              </a:tr>
              <a:tr h="2598751">
                <a:tc>
                  <a:txBody>
                    <a:bodyPr/>
                    <a:lstStyle/>
                    <a:p>
                      <a:pPr algn="ctr">
                        <a:lnSpc>
                          <a:spcPct val="100000"/>
                        </a:lnSpc>
                        <a:spcAft>
                          <a:spcPts val="0"/>
                        </a:spcAft>
                      </a:pPr>
                      <a:r>
                        <a:rPr lang="uk-UA" sz="2200" dirty="0">
                          <a:solidFill>
                            <a:schemeClr val="tx1"/>
                          </a:solidFill>
                          <a:effectLst/>
                          <a:latin typeface="Times New Roman" pitchFamily="18" charset="0"/>
                          <a:cs typeface="Times New Roman" pitchFamily="18" charset="0"/>
                        </a:rPr>
                        <a:t>Тематичне удосконалення</a:t>
                      </a:r>
                      <a:endParaRPr lang="ru-RU" sz="2200" dirty="0">
                        <a:solidFill>
                          <a:schemeClr val="tx1"/>
                        </a:solidFill>
                        <a:effectLst/>
                        <a:latin typeface="Times New Roman" pitchFamily="18" charset="0"/>
                        <a:ea typeface="Calibri"/>
                        <a:cs typeface="Times New Roman" pitchFamily="18" charset="0"/>
                      </a:endParaRPr>
                    </a:p>
                  </a:txBody>
                  <a:tcPr marL="68580" marR="68580" marT="0" marB="0">
                    <a:solidFill>
                      <a:schemeClr val="accent5">
                        <a:lumMod val="75000"/>
                      </a:schemeClr>
                    </a:solidFill>
                  </a:tcPr>
                </a:tc>
                <a:tc>
                  <a:txBody>
                    <a:bodyPr/>
                    <a:lstStyle/>
                    <a:p>
                      <a:pPr algn="just">
                        <a:lnSpc>
                          <a:spcPct val="100000"/>
                        </a:lnSpc>
                        <a:spcAft>
                          <a:spcPts val="0"/>
                        </a:spcAft>
                      </a:pPr>
                      <a:r>
                        <a:rPr lang="uk-UA" sz="2200" b="1" dirty="0">
                          <a:solidFill>
                            <a:schemeClr val="tx1"/>
                          </a:solidFill>
                          <a:effectLst/>
                          <a:latin typeface="Times New Roman" pitchFamily="18" charset="0"/>
                          <a:cs typeface="Times New Roman" pitchFamily="18" charset="0"/>
                        </a:rPr>
                        <a:t>Вдосконалення медичної науки та поява нових знань в окремих розділах певної спеціальності</a:t>
                      </a:r>
                      <a:endParaRPr lang="ru-RU" sz="2200" b="1" dirty="0">
                        <a:solidFill>
                          <a:schemeClr val="tx1"/>
                        </a:solidFill>
                        <a:effectLst/>
                        <a:latin typeface="Times New Roman" pitchFamily="18" charset="0"/>
                        <a:ea typeface="Calibri"/>
                        <a:cs typeface="Times New Roman" pitchFamily="18" charset="0"/>
                      </a:endParaRPr>
                    </a:p>
                  </a:txBody>
                  <a:tcPr marL="68580" marR="68580" marT="0" marB="0">
                    <a:solidFill>
                      <a:schemeClr val="accent5">
                        <a:lumMod val="75000"/>
                      </a:schemeClr>
                    </a:solidFill>
                  </a:tcPr>
                </a:tc>
                <a:tc>
                  <a:txBody>
                    <a:bodyPr/>
                    <a:lstStyle/>
                    <a:p>
                      <a:pPr algn="just">
                        <a:lnSpc>
                          <a:spcPct val="100000"/>
                        </a:lnSpc>
                        <a:spcAft>
                          <a:spcPts val="0"/>
                        </a:spcAft>
                      </a:pPr>
                      <a:r>
                        <a:rPr lang="uk-UA" sz="2200" b="1" u="none" dirty="0">
                          <a:solidFill>
                            <a:schemeClr val="tx1"/>
                          </a:solidFill>
                          <a:effectLst/>
                          <a:latin typeface="Times New Roman" pitchFamily="18" charset="0"/>
                          <a:cs typeface="Times New Roman" pitchFamily="18" charset="0"/>
                        </a:rPr>
                        <a:t>Проводять для отримання </a:t>
                      </a:r>
                      <a:r>
                        <a:rPr lang="uk-UA" sz="2200" b="1" u="sng" dirty="0">
                          <a:solidFill>
                            <a:schemeClr val="tx1"/>
                          </a:solidFill>
                          <a:effectLst/>
                          <a:latin typeface="Times New Roman" pitchFamily="18" charset="0"/>
                          <a:cs typeface="Times New Roman" pitchFamily="18" charset="0"/>
                        </a:rPr>
                        <a:t>поглиблених знань з окремих розділів</a:t>
                      </a:r>
                      <a:r>
                        <a:rPr lang="uk-UA" sz="2200" b="1" u="none" dirty="0">
                          <a:solidFill>
                            <a:schemeClr val="tx1"/>
                          </a:solidFill>
                          <a:effectLst/>
                          <a:latin typeface="Times New Roman" pitchFamily="18" charset="0"/>
                          <a:cs typeface="Times New Roman" pitchFamily="18" charset="0"/>
                        </a:rPr>
                        <a:t> раніше набутої спеціальності</a:t>
                      </a:r>
                      <a:endParaRPr lang="ru-RU" sz="2200" b="1" u="none" dirty="0">
                        <a:solidFill>
                          <a:schemeClr val="tx1"/>
                        </a:solidFill>
                        <a:effectLst/>
                        <a:latin typeface="Times New Roman" pitchFamily="18" charset="0"/>
                        <a:ea typeface="Calibri"/>
                        <a:cs typeface="Times New Roman" pitchFamily="18" charset="0"/>
                      </a:endParaRPr>
                    </a:p>
                  </a:txBody>
                  <a:tcPr marL="68580" marR="68580" marT="0" marB="0">
                    <a:solidFill>
                      <a:schemeClr val="accent5">
                        <a:lumMod val="75000"/>
                      </a:schemeClr>
                    </a:solidFill>
                  </a:tcPr>
                </a:tc>
                <a:tc>
                  <a:txBody>
                    <a:bodyPr/>
                    <a:lstStyle/>
                    <a:p>
                      <a:pPr algn="just">
                        <a:lnSpc>
                          <a:spcPct val="100000"/>
                        </a:lnSpc>
                        <a:spcAft>
                          <a:spcPts val="0"/>
                        </a:spcAft>
                      </a:pPr>
                      <a:r>
                        <a:rPr lang="uk-UA" sz="2200" b="1" dirty="0">
                          <a:solidFill>
                            <a:schemeClr val="tx1"/>
                          </a:solidFill>
                          <a:effectLst/>
                          <a:latin typeface="Times New Roman" pitchFamily="18" charset="0"/>
                          <a:cs typeface="Times New Roman" pitchFamily="18" charset="0"/>
                        </a:rPr>
                        <a:t>Проводиться в період між передатестаційними циклами</a:t>
                      </a:r>
                      <a:endParaRPr lang="ru-RU" sz="2200" b="1" dirty="0">
                        <a:solidFill>
                          <a:schemeClr val="tx1"/>
                        </a:solidFill>
                        <a:effectLst/>
                        <a:latin typeface="Times New Roman" pitchFamily="18" charset="0"/>
                        <a:ea typeface="Calibri"/>
                        <a:cs typeface="Times New Roman" pitchFamily="18" charset="0"/>
                      </a:endParaRPr>
                    </a:p>
                  </a:txBody>
                  <a:tcPr marL="68580" marR="68580" marT="0" marB="0">
                    <a:solidFill>
                      <a:schemeClr val="accent5">
                        <a:lumMod val="75000"/>
                      </a:schemeClr>
                    </a:solidFill>
                  </a:tcPr>
                </a:tc>
                <a:extLst>
                  <a:ext uri="{0D108BD9-81ED-4DB2-BD59-A6C34878D82A}">
                    <a16:rowId xmlns:a16="http://schemas.microsoft.com/office/drawing/2014/main" val="10001"/>
                  </a:ext>
                </a:extLst>
              </a:tr>
              <a:tr h="2040899">
                <a:tc>
                  <a:txBody>
                    <a:bodyPr/>
                    <a:lstStyle/>
                    <a:p>
                      <a:pPr algn="ctr">
                        <a:lnSpc>
                          <a:spcPct val="100000"/>
                        </a:lnSpc>
                        <a:spcAft>
                          <a:spcPts val="0"/>
                        </a:spcAft>
                      </a:pPr>
                      <a:r>
                        <a:rPr lang="uk-UA" sz="2200" dirty="0">
                          <a:solidFill>
                            <a:schemeClr val="tx1"/>
                          </a:solidFill>
                          <a:effectLst/>
                          <a:latin typeface="Times New Roman" pitchFamily="18" charset="0"/>
                          <a:cs typeface="Times New Roman" pitchFamily="18" charset="0"/>
                        </a:rPr>
                        <a:t>Передатестаційний цикл</a:t>
                      </a:r>
                      <a:endParaRPr lang="ru-RU" sz="2200" dirty="0">
                        <a:solidFill>
                          <a:schemeClr val="tx1"/>
                        </a:solidFill>
                        <a:effectLst/>
                        <a:latin typeface="Times New Roman" pitchFamily="18" charset="0"/>
                        <a:ea typeface="Calibri"/>
                        <a:cs typeface="Times New Roman" pitchFamily="18" charset="0"/>
                      </a:endParaRPr>
                    </a:p>
                  </a:txBody>
                  <a:tcPr marL="68580" marR="68580" marT="0" marB="0">
                    <a:solidFill>
                      <a:schemeClr val="accent5">
                        <a:lumMod val="75000"/>
                      </a:schemeClr>
                    </a:solidFill>
                  </a:tcPr>
                </a:tc>
                <a:tc>
                  <a:txBody>
                    <a:bodyPr/>
                    <a:lstStyle/>
                    <a:p>
                      <a:pPr algn="just">
                        <a:lnSpc>
                          <a:spcPct val="100000"/>
                        </a:lnSpc>
                        <a:spcAft>
                          <a:spcPts val="0"/>
                        </a:spcAft>
                      </a:pPr>
                      <a:r>
                        <a:rPr lang="uk-UA" sz="2200" b="1" dirty="0">
                          <a:solidFill>
                            <a:schemeClr val="tx1"/>
                          </a:solidFill>
                          <a:effectLst/>
                          <a:latin typeface="Times New Roman" pitchFamily="18" charset="0"/>
                          <a:cs typeface="Times New Roman" pitchFamily="18" charset="0"/>
                        </a:rPr>
                        <a:t>Поява нових знань в певній галузі медицини</a:t>
                      </a:r>
                      <a:endParaRPr lang="ru-RU" sz="2200" b="1" dirty="0">
                        <a:solidFill>
                          <a:schemeClr val="tx1"/>
                        </a:solidFill>
                        <a:effectLst/>
                        <a:latin typeface="Times New Roman" pitchFamily="18" charset="0"/>
                        <a:ea typeface="Calibri"/>
                        <a:cs typeface="Times New Roman" pitchFamily="18" charset="0"/>
                      </a:endParaRPr>
                    </a:p>
                  </a:txBody>
                  <a:tcPr marL="68580" marR="68580" marT="0" marB="0">
                    <a:solidFill>
                      <a:schemeClr val="accent5">
                        <a:lumMod val="75000"/>
                      </a:schemeClr>
                    </a:solidFill>
                  </a:tcPr>
                </a:tc>
                <a:tc>
                  <a:txBody>
                    <a:bodyPr/>
                    <a:lstStyle/>
                    <a:p>
                      <a:pPr algn="just">
                        <a:lnSpc>
                          <a:spcPct val="100000"/>
                        </a:lnSpc>
                        <a:spcAft>
                          <a:spcPts val="0"/>
                        </a:spcAft>
                      </a:pPr>
                      <a:r>
                        <a:rPr lang="uk-UA" sz="2200" b="1" u="none" dirty="0">
                          <a:solidFill>
                            <a:schemeClr val="tx1"/>
                          </a:solidFill>
                          <a:effectLst/>
                          <a:latin typeface="Times New Roman" pitchFamily="18" charset="0"/>
                          <a:cs typeface="Times New Roman" pitchFamily="18" charset="0"/>
                        </a:rPr>
                        <a:t>Підвищення кваліфікації для </a:t>
                      </a:r>
                      <a:r>
                        <a:rPr lang="uk-UA" sz="2200" b="1" u="sng" dirty="0">
                          <a:solidFill>
                            <a:schemeClr val="tx1"/>
                          </a:solidFill>
                          <a:effectLst/>
                          <a:latin typeface="Times New Roman" pitchFamily="18" charset="0"/>
                          <a:cs typeface="Times New Roman" pitchFamily="18" charset="0"/>
                        </a:rPr>
                        <a:t>підтримання сучасного рівня знань</a:t>
                      </a:r>
                      <a:endParaRPr lang="ru-RU" sz="2200" b="1" u="sng" dirty="0">
                        <a:solidFill>
                          <a:schemeClr val="tx1"/>
                        </a:solidFill>
                        <a:effectLst/>
                        <a:latin typeface="Times New Roman" pitchFamily="18" charset="0"/>
                        <a:ea typeface="Calibri"/>
                        <a:cs typeface="Times New Roman" pitchFamily="18" charset="0"/>
                      </a:endParaRPr>
                    </a:p>
                  </a:txBody>
                  <a:tcPr marL="68580" marR="68580" marT="0" marB="0">
                    <a:solidFill>
                      <a:schemeClr val="accent5">
                        <a:lumMod val="75000"/>
                      </a:schemeClr>
                    </a:solidFill>
                  </a:tcPr>
                </a:tc>
                <a:tc>
                  <a:txBody>
                    <a:bodyPr/>
                    <a:lstStyle/>
                    <a:p>
                      <a:pPr algn="just">
                        <a:lnSpc>
                          <a:spcPct val="100000"/>
                        </a:lnSpc>
                        <a:spcAft>
                          <a:spcPts val="0"/>
                        </a:spcAft>
                      </a:pPr>
                      <a:r>
                        <a:rPr lang="uk-UA" sz="2200" b="1" dirty="0">
                          <a:solidFill>
                            <a:schemeClr val="tx1"/>
                          </a:solidFill>
                          <a:effectLst/>
                          <a:latin typeface="Times New Roman" pitchFamily="18" charset="0"/>
                          <a:cs typeface="Times New Roman" pitchFamily="18" charset="0"/>
                        </a:rPr>
                        <a:t>Проводяться через встановлені проміжки часу протягом усієї трудової діяльності</a:t>
                      </a:r>
                      <a:endParaRPr lang="ru-RU" sz="2200" b="1" dirty="0">
                        <a:solidFill>
                          <a:schemeClr val="tx1"/>
                        </a:solidFill>
                        <a:effectLst/>
                        <a:latin typeface="Times New Roman" pitchFamily="18" charset="0"/>
                        <a:ea typeface="Calibri"/>
                        <a:cs typeface="Times New Roman" pitchFamily="18" charset="0"/>
                      </a:endParaRPr>
                    </a:p>
                  </a:txBody>
                  <a:tcPr marL="68580" marR="68580" marT="0" marB="0">
                    <a:solidFill>
                      <a:schemeClr val="accent5">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46430713"/>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F9B7C7-33DA-42AF-B18E-ABCC92ADA197}"/>
              </a:ext>
            </a:extLst>
          </p:cNvPr>
          <p:cNvSpPr>
            <a:spLocks noGrp="1"/>
          </p:cNvSpPr>
          <p:nvPr>
            <p:ph type="title"/>
          </p:nvPr>
        </p:nvSpPr>
        <p:spPr>
          <a:xfrm>
            <a:off x="-108520" y="-108012"/>
            <a:ext cx="9252520" cy="216024"/>
          </a:xfrm>
        </p:spPr>
        <p:txBody>
          <a:bodyPr/>
          <a:lstStyle/>
          <a:p>
            <a:r>
              <a:rPr lang="ru-RU" sz="2600" dirty="0"/>
              <a:t>.	</a:t>
            </a:r>
            <a:r>
              <a:rPr lang="ru-RU" sz="2800" dirty="0"/>
              <a:t>	</a:t>
            </a:r>
            <a:br>
              <a:rPr lang="ru-RU" dirty="0"/>
            </a:br>
            <a:r>
              <a:rPr lang="uk-UA" sz="2800" b="1" dirty="0">
                <a:solidFill>
                  <a:srgbClr val="FFFF00"/>
                </a:solidFill>
                <a:latin typeface="Times New Roman" pitchFamily="18" charset="0"/>
                <a:cs typeface="Times New Roman" pitchFamily="18" charset="0"/>
              </a:rPr>
              <a:t>Забезпеченість лікарями акушерами - гінекологами</a:t>
            </a:r>
          </a:p>
        </p:txBody>
      </p:sp>
      <p:sp>
        <p:nvSpPr>
          <p:cNvPr id="3" name="Диаграмма 2">
            <a:extLst>
              <a:ext uri="{FF2B5EF4-FFF2-40B4-BE49-F238E27FC236}">
                <a16:creationId xmlns:a16="http://schemas.microsoft.com/office/drawing/2014/main" id="{60F1C271-54A7-469D-8D23-5953927008A6}"/>
              </a:ext>
            </a:extLst>
          </p:cNvPr>
          <p:cNvSpPr>
            <a:spLocks noGrp="1"/>
          </p:cNvSpPr>
          <p:nvPr>
            <p:ph type="chart" idx="1"/>
          </p:nvPr>
        </p:nvSpPr>
        <p:spPr/>
      </p:sp>
      <p:graphicFrame>
        <p:nvGraphicFramePr>
          <p:cNvPr id="4" name="Таблица 3">
            <a:extLst>
              <a:ext uri="{FF2B5EF4-FFF2-40B4-BE49-F238E27FC236}">
                <a16:creationId xmlns:a16="http://schemas.microsoft.com/office/drawing/2014/main" id="{C5A301D5-2F06-49EA-8266-8295BBE104D9}"/>
              </a:ext>
            </a:extLst>
          </p:cNvPr>
          <p:cNvGraphicFramePr>
            <a:graphicFrameLocks noGrp="1"/>
          </p:cNvGraphicFramePr>
          <p:nvPr>
            <p:extLst>
              <p:ext uri="{D42A27DB-BD31-4B8C-83A1-F6EECF244321}">
                <p14:modId xmlns:p14="http://schemas.microsoft.com/office/powerpoint/2010/main" val="3300538052"/>
              </p:ext>
            </p:extLst>
          </p:nvPr>
        </p:nvGraphicFramePr>
        <p:xfrm>
          <a:off x="467544" y="476672"/>
          <a:ext cx="8208913" cy="6243749"/>
        </p:xfrm>
        <a:graphic>
          <a:graphicData uri="http://schemas.openxmlformats.org/drawingml/2006/table">
            <a:tbl>
              <a:tblPr>
                <a:tableStyleId>{5C22544A-7EE6-4342-B048-85BDC9FD1C3A}</a:tableStyleId>
              </a:tblPr>
              <a:tblGrid>
                <a:gridCol w="3009278">
                  <a:extLst>
                    <a:ext uri="{9D8B030D-6E8A-4147-A177-3AD203B41FA5}">
                      <a16:colId xmlns:a16="http://schemas.microsoft.com/office/drawing/2014/main" val="3301443402"/>
                    </a:ext>
                  </a:extLst>
                </a:gridCol>
                <a:gridCol w="2293008">
                  <a:extLst>
                    <a:ext uri="{9D8B030D-6E8A-4147-A177-3AD203B41FA5}">
                      <a16:colId xmlns:a16="http://schemas.microsoft.com/office/drawing/2014/main" val="1556711088"/>
                    </a:ext>
                  </a:extLst>
                </a:gridCol>
                <a:gridCol w="2906627">
                  <a:extLst>
                    <a:ext uri="{9D8B030D-6E8A-4147-A177-3AD203B41FA5}">
                      <a16:colId xmlns:a16="http://schemas.microsoft.com/office/drawing/2014/main" val="2226339862"/>
                    </a:ext>
                  </a:extLst>
                </a:gridCol>
              </a:tblGrid>
              <a:tr h="288032">
                <a:tc>
                  <a:txBody>
                    <a:bodyPr/>
                    <a:lstStyle/>
                    <a:p>
                      <a:pPr algn="ctr" fontAlgn="ctr"/>
                      <a:r>
                        <a:rPr lang="ru-RU" sz="1500" b="1" u="none" strike="noStrike" dirty="0" err="1">
                          <a:solidFill>
                            <a:schemeClr val="tx1"/>
                          </a:solidFill>
                          <a:effectLst/>
                        </a:rPr>
                        <a:t>найменування</a:t>
                      </a:r>
                      <a:endParaRPr lang="ru-RU" sz="1500" b="1" i="0" u="none" strike="noStrike" dirty="0">
                        <a:solidFill>
                          <a:schemeClr val="tx1"/>
                        </a:solidFill>
                        <a:effectLst/>
                        <a:latin typeface="Arial" panose="020B0604020202020204" pitchFamily="34" charset="0"/>
                      </a:endParaRPr>
                    </a:p>
                  </a:txBody>
                  <a:tcPr marL="7620" marR="7620" marT="7620" marB="0" anchor="ctr">
                    <a:solidFill>
                      <a:schemeClr val="accent4"/>
                    </a:solidFill>
                  </a:tcPr>
                </a:tc>
                <a:tc>
                  <a:txBody>
                    <a:bodyPr/>
                    <a:lstStyle/>
                    <a:p>
                      <a:pPr algn="ctr" fontAlgn="ctr"/>
                      <a:r>
                        <a:rPr lang="ru-RU" sz="1500" b="1" u="none" strike="noStrike" dirty="0" err="1">
                          <a:solidFill>
                            <a:schemeClr val="tx1"/>
                          </a:solidFill>
                          <a:effectLst/>
                        </a:rPr>
                        <a:t>абсолютне</a:t>
                      </a:r>
                      <a:r>
                        <a:rPr lang="ru-RU" sz="1500" b="1" u="none" strike="noStrike" dirty="0">
                          <a:solidFill>
                            <a:schemeClr val="tx1"/>
                          </a:solidFill>
                          <a:effectLst/>
                        </a:rPr>
                        <a:t> число</a:t>
                      </a:r>
                      <a:endParaRPr lang="ru-RU" sz="1500" b="1" i="0" u="none" strike="noStrike" dirty="0">
                        <a:solidFill>
                          <a:schemeClr val="tx1"/>
                        </a:solidFill>
                        <a:effectLst/>
                        <a:latin typeface="Arial" panose="020B0604020202020204" pitchFamily="34" charset="0"/>
                      </a:endParaRPr>
                    </a:p>
                  </a:txBody>
                  <a:tcPr marL="7620" marR="7620" marT="7620" marB="0" anchor="ctr">
                    <a:solidFill>
                      <a:schemeClr val="accent4"/>
                    </a:solidFill>
                  </a:tcPr>
                </a:tc>
                <a:tc>
                  <a:txBody>
                    <a:bodyPr/>
                    <a:lstStyle/>
                    <a:p>
                      <a:pPr algn="ctr" fontAlgn="ctr"/>
                      <a:r>
                        <a:rPr lang="ru-RU" sz="1500" b="1" u="none" strike="noStrike" dirty="0">
                          <a:solidFill>
                            <a:schemeClr val="tx1"/>
                          </a:solidFill>
                          <a:effectLst/>
                        </a:rPr>
                        <a:t>на 10000 </a:t>
                      </a:r>
                      <a:r>
                        <a:rPr lang="ru-RU" sz="1500" b="1" u="none" strike="noStrike" dirty="0" err="1">
                          <a:solidFill>
                            <a:schemeClr val="tx1"/>
                          </a:solidFill>
                          <a:effectLst/>
                        </a:rPr>
                        <a:t>жіночого</a:t>
                      </a:r>
                      <a:r>
                        <a:rPr lang="ru-RU" sz="1500" b="1" u="none" strike="noStrike" dirty="0">
                          <a:solidFill>
                            <a:schemeClr val="tx1"/>
                          </a:solidFill>
                          <a:effectLst/>
                        </a:rPr>
                        <a:t> </a:t>
                      </a:r>
                      <a:r>
                        <a:rPr lang="ru-RU" sz="1500" b="1" u="none" strike="noStrike" dirty="0" err="1">
                          <a:solidFill>
                            <a:schemeClr val="tx1"/>
                          </a:solidFill>
                          <a:effectLst/>
                        </a:rPr>
                        <a:t>населення</a:t>
                      </a:r>
                      <a:endParaRPr lang="ru-RU" sz="1500" b="1" i="0" u="none" strike="noStrike" dirty="0">
                        <a:solidFill>
                          <a:schemeClr val="tx1"/>
                        </a:solidFill>
                        <a:effectLst/>
                        <a:latin typeface="Arial" panose="020B0604020202020204" pitchFamily="34" charset="0"/>
                      </a:endParaRPr>
                    </a:p>
                  </a:txBody>
                  <a:tcPr marL="7620" marR="7620" marT="7620" marB="0" anchor="ctr">
                    <a:solidFill>
                      <a:schemeClr val="accent4"/>
                    </a:solidFill>
                  </a:tcPr>
                </a:tc>
                <a:extLst>
                  <a:ext uri="{0D108BD9-81ED-4DB2-BD59-A6C34878D82A}">
                    <a16:rowId xmlns:a16="http://schemas.microsoft.com/office/drawing/2014/main" val="1571449122"/>
                  </a:ext>
                </a:extLst>
              </a:tr>
              <a:tr h="214526">
                <a:tc>
                  <a:txBody>
                    <a:bodyPr/>
                    <a:lstStyle/>
                    <a:p>
                      <a:pPr algn="ctr" fontAlgn="t"/>
                      <a:r>
                        <a:rPr lang="ru-RU" sz="1500" b="1" u="none" strike="noStrike" dirty="0" err="1">
                          <a:effectLst/>
                        </a:rPr>
                        <a:t>Україна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9 928</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4,68</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383562135"/>
                  </a:ext>
                </a:extLst>
              </a:tr>
              <a:tr h="214526">
                <a:tc>
                  <a:txBody>
                    <a:bodyPr/>
                    <a:lstStyle/>
                    <a:p>
                      <a:pPr algn="ctr" fontAlgn="t"/>
                      <a:r>
                        <a:rPr lang="ru-RU" sz="1500" b="1" u="none" strike="noStrike" dirty="0" err="1">
                          <a:effectLst/>
                        </a:rPr>
                        <a:t>Вінницька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a:effectLst/>
                        </a:rPr>
                        <a:t>429</a:t>
                      </a:r>
                      <a:endParaRPr lang="ru-RU" sz="1500" b="1" i="0" u="none" strike="noStrike">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5,09</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2610515889"/>
                  </a:ext>
                </a:extLst>
              </a:tr>
              <a:tr h="214526">
                <a:tc>
                  <a:txBody>
                    <a:bodyPr/>
                    <a:lstStyle/>
                    <a:p>
                      <a:pPr algn="ctr" fontAlgn="t"/>
                      <a:r>
                        <a:rPr lang="ru-RU" sz="1500" b="1" u="none" strike="noStrike" dirty="0" err="1">
                          <a:effectLst/>
                        </a:rPr>
                        <a:t>Волинська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258</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a:effectLst/>
                        </a:rPr>
                        <a:t>4,72</a:t>
                      </a:r>
                      <a:endParaRPr lang="ru-RU" sz="1500" b="1" i="0" u="none" strike="noStrike">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294916405"/>
                  </a:ext>
                </a:extLst>
              </a:tr>
              <a:tr h="214526">
                <a:tc>
                  <a:txBody>
                    <a:bodyPr/>
                    <a:lstStyle/>
                    <a:p>
                      <a:pPr algn="ctr" fontAlgn="t"/>
                      <a:r>
                        <a:rPr lang="ru-RU" sz="1500" b="1" u="none" strike="noStrike" dirty="0" err="1">
                          <a:effectLst/>
                        </a:rPr>
                        <a:t>Дніпропетровська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752</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a:effectLst/>
                        </a:rPr>
                        <a:t>4,29</a:t>
                      </a:r>
                      <a:endParaRPr lang="ru-RU" sz="1500" b="1" i="0" u="none" strike="noStrike">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1414713393"/>
                  </a:ext>
                </a:extLst>
              </a:tr>
              <a:tr h="214526">
                <a:tc>
                  <a:txBody>
                    <a:bodyPr/>
                    <a:lstStyle/>
                    <a:p>
                      <a:pPr algn="ctr" fontAlgn="t"/>
                      <a:r>
                        <a:rPr lang="ru-RU" sz="1500" b="1" u="none" strike="noStrike" dirty="0" err="1">
                          <a:effectLst/>
                        </a:rPr>
                        <a:t>Донецька</a:t>
                      </a:r>
                      <a:endParaRPr lang="ru-RU" sz="1500" b="1" i="0" u="none" strike="noStrike" dirty="0">
                        <a:solidFill>
                          <a:srgbClr val="000000"/>
                        </a:solidFill>
                        <a:effectLst/>
                        <a:latin typeface="Arial" panose="020B0604020202020204" pitchFamily="34" charset="0"/>
                      </a:endParaRPr>
                    </a:p>
                  </a:txBody>
                  <a:tcPr marL="7620" marR="7620" marT="7620" marB="0">
                    <a:solidFill>
                      <a:srgbClr val="FFFF00"/>
                    </a:solidFill>
                  </a:tcPr>
                </a:tc>
                <a:tc>
                  <a:txBody>
                    <a:bodyPr/>
                    <a:lstStyle/>
                    <a:p>
                      <a:pPr algn="ctr" fontAlgn="t"/>
                      <a:r>
                        <a:rPr lang="ru-RU" sz="1500" b="1" u="none" strike="noStrike" dirty="0">
                          <a:effectLst/>
                        </a:rPr>
                        <a:t>322</a:t>
                      </a:r>
                      <a:endParaRPr lang="ru-RU" sz="1500" b="1" i="0" u="none" strike="noStrike" dirty="0">
                        <a:solidFill>
                          <a:srgbClr val="000000"/>
                        </a:solidFill>
                        <a:effectLst/>
                        <a:latin typeface="Arial" panose="020B0604020202020204" pitchFamily="34" charset="0"/>
                      </a:endParaRPr>
                    </a:p>
                  </a:txBody>
                  <a:tcPr marL="7620" marR="7620" marT="7620" marB="0">
                    <a:solidFill>
                      <a:srgbClr val="FFFF00"/>
                    </a:solidFill>
                  </a:tcPr>
                </a:tc>
                <a:tc>
                  <a:txBody>
                    <a:bodyPr/>
                    <a:lstStyle/>
                    <a:p>
                      <a:pPr algn="ctr" fontAlgn="t"/>
                      <a:r>
                        <a:rPr lang="ru-RU" sz="1500" b="1" u="none" strike="noStrike" dirty="0">
                          <a:effectLst/>
                        </a:rPr>
                        <a:t>3,09</a:t>
                      </a:r>
                      <a:endParaRPr lang="ru-RU" sz="1500" b="1" i="0" u="none" strike="noStrike" dirty="0">
                        <a:solidFill>
                          <a:srgbClr val="000000"/>
                        </a:solidFill>
                        <a:effectLst/>
                        <a:latin typeface="Arial" panose="020B0604020202020204" pitchFamily="34" charset="0"/>
                      </a:endParaRPr>
                    </a:p>
                  </a:txBody>
                  <a:tcPr marL="7620" marR="7620" marT="7620" marB="0">
                    <a:solidFill>
                      <a:srgbClr val="FFFF00"/>
                    </a:solidFill>
                  </a:tcPr>
                </a:tc>
                <a:extLst>
                  <a:ext uri="{0D108BD9-81ED-4DB2-BD59-A6C34878D82A}">
                    <a16:rowId xmlns:a16="http://schemas.microsoft.com/office/drawing/2014/main" val="1753149937"/>
                  </a:ext>
                </a:extLst>
              </a:tr>
              <a:tr h="214526">
                <a:tc>
                  <a:txBody>
                    <a:bodyPr/>
                    <a:lstStyle/>
                    <a:p>
                      <a:pPr algn="ctr" fontAlgn="t"/>
                      <a:r>
                        <a:rPr lang="ru-RU" sz="1500" b="1" u="none" strike="noStrike" dirty="0" err="1">
                          <a:effectLst/>
                        </a:rPr>
                        <a:t>Житомирська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274</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4,16</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3391582979"/>
                  </a:ext>
                </a:extLst>
              </a:tr>
              <a:tr h="214526">
                <a:tc>
                  <a:txBody>
                    <a:bodyPr/>
                    <a:lstStyle/>
                    <a:p>
                      <a:pPr algn="ctr" fontAlgn="t"/>
                      <a:r>
                        <a:rPr lang="ru-RU" sz="1500" b="1" u="none" strike="noStrike" dirty="0" err="1">
                          <a:effectLst/>
                        </a:rPr>
                        <a:t>Запорізька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449</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4,80</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4237181207"/>
                  </a:ext>
                </a:extLst>
              </a:tr>
              <a:tr h="214526">
                <a:tc>
                  <a:txBody>
                    <a:bodyPr/>
                    <a:lstStyle/>
                    <a:p>
                      <a:pPr algn="ctr" fontAlgn="t"/>
                      <a:r>
                        <a:rPr lang="ru-RU" sz="1500" b="1" u="none" strike="noStrike" dirty="0" err="1">
                          <a:effectLst/>
                        </a:rPr>
                        <a:t>Івано-Франківська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461</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6,36</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3677468010"/>
                  </a:ext>
                </a:extLst>
              </a:tr>
              <a:tr h="214526">
                <a:tc>
                  <a:txBody>
                    <a:bodyPr/>
                    <a:lstStyle/>
                    <a:p>
                      <a:pPr algn="ctr" fontAlgn="t"/>
                      <a:r>
                        <a:rPr lang="ru-RU" sz="1500" b="1" u="none" strike="noStrike" dirty="0" err="1">
                          <a:effectLst/>
                        </a:rPr>
                        <a:t>Київська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388</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4,11</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1761995835"/>
                  </a:ext>
                </a:extLst>
              </a:tr>
              <a:tr h="214526">
                <a:tc>
                  <a:txBody>
                    <a:bodyPr/>
                    <a:lstStyle/>
                    <a:p>
                      <a:pPr algn="ctr" fontAlgn="t"/>
                      <a:r>
                        <a:rPr lang="ru-RU" sz="1500" b="1" u="none" strike="noStrike" dirty="0" err="1">
                          <a:effectLst/>
                        </a:rPr>
                        <a:t>Кіровоградська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212</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4,14</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860526786"/>
                  </a:ext>
                </a:extLst>
              </a:tr>
              <a:tr h="214526">
                <a:tc>
                  <a:txBody>
                    <a:bodyPr/>
                    <a:lstStyle/>
                    <a:p>
                      <a:pPr algn="ctr" fontAlgn="t"/>
                      <a:r>
                        <a:rPr lang="ru-RU" sz="1500" b="1" u="none" strike="noStrike">
                          <a:effectLst/>
                        </a:rPr>
                        <a:t>Луганська</a:t>
                      </a:r>
                      <a:endParaRPr lang="ru-RU" sz="1500" b="1" i="0" u="none" strike="noStrike">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121</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3,24</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112952179"/>
                  </a:ext>
                </a:extLst>
              </a:tr>
              <a:tr h="286437">
                <a:tc>
                  <a:txBody>
                    <a:bodyPr/>
                    <a:lstStyle/>
                    <a:p>
                      <a:pPr algn="ctr" fontAlgn="t"/>
                      <a:r>
                        <a:rPr lang="ru-RU" sz="1500" b="1" u="none" strike="noStrike" dirty="0" err="1">
                          <a:effectLst/>
                        </a:rPr>
                        <a:t>Львівська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a:effectLst/>
                        </a:rPr>
                        <a:t>804</a:t>
                      </a:r>
                      <a:endParaRPr lang="ru-RU" sz="1500" b="1" i="0" u="none" strike="noStrike">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6,09</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2116851758"/>
                  </a:ext>
                </a:extLst>
              </a:tr>
              <a:tr h="214526">
                <a:tc>
                  <a:txBody>
                    <a:bodyPr/>
                    <a:lstStyle/>
                    <a:p>
                      <a:pPr algn="ctr" fontAlgn="t"/>
                      <a:r>
                        <a:rPr lang="ru-RU" sz="1500" b="1" u="none" strike="noStrike" dirty="0" err="1">
                          <a:effectLst/>
                        </a:rPr>
                        <a:t>Миколаївська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215</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3,51</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2720843793"/>
                  </a:ext>
                </a:extLst>
              </a:tr>
              <a:tr h="214526">
                <a:tc>
                  <a:txBody>
                    <a:bodyPr/>
                    <a:lstStyle/>
                    <a:p>
                      <a:pPr algn="ctr" fontAlgn="t"/>
                      <a:r>
                        <a:rPr lang="ru-RU" sz="1500" b="1" u="none" strike="noStrike" dirty="0" err="1">
                          <a:effectLst/>
                        </a:rPr>
                        <a:t>Одеська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675</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5,37</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1012132856"/>
                  </a:ext>
                </a:extLst>
              </a:tr>
              <a:tr h="214526">
                <a:tc>
                  <a:txBody>
                    <a:bodyPr/>
                    <a:lstStyle/>
                    <a:p>
                      <a:pPr algn="ctr" fontAlgn="t"/>
                      <a:r>
                        <a:rPr lang="ru-RU" sz="1500" b="1" u="none" strike="noStrike" dirty="0" err="1">
                          <a:effectLst/>
                        </a:rPr>
                        <a:t>Полтавська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323</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4,26</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2199070042"/>
                  </a:ext>
                </a:extLst>
              </a:tr>
              <a:tr h="214526">
                <a:tc>
                  <a:txBody>
                    <a:bodyPr/>
                    <a:lstStyle/>
                    <a:p>
                      <a:pPr algn="ctr" fontAlgn="t"/>
                      <a:r>
                        <a:rPr lang="ru-RU" sz="1500" b="1" u="none" strike="noStrike" dirty="0" err="1">
                          <a:effectLst/>
                        </a:rPr>
                        <a:t>Рівненська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316</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5,19</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1455205304"/>
                  </a:ext>
                </a:extLst>
              </a:tr>
              <a:tr h="214526">
                <a:tc>
                  <a:txBody>
                    <a:bodyPr/>
                    <a:lstStyle/>
                    <a:p>
                      <a:pPr algn="ctr" fontAlgn="t"/>
                      <a:r>
                        <a:rPr lang="ru-RU" sz="1500" b="1" u="none" strike="noStrike" dirty="0" err="1">
                          <a:effectLst/>
                        </a:rPr>
                        <a:t>Сумська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248</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4,19</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3306294240"/>
                  </a:ext>
                </a:extLst>
              </a:tr>
              <a:tr h="214526">
                <a:tc>
                  <a:txBody>
                    <a:bodyPr/>
                    <a:lstStyle/>
                    <a:p>
                      <a:pPr algn="ctr" fontAlgn="t"/>
                      <a:r>
                        <a:rPr lang="ru-RU" sz="1500" b="1" u="none" strike="noStrike" dirty="0" err="1">
                          <a:effectLst/>
                        </a:rPr>
                        <a:t>Тернопільська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298</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5,34</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503537941"/>
                  </a:ext>
                </a:extLst>
              </a:tr>
              <a:tr h="214526">
                <a:tc>
                  <a:txBody>
                    <a:bodyPr/>
                    <a:lstStyle/>
                    <a:p>
                      <a:pPr algn="ctr" fontAlgn="t"/>
                      <a:r>
                        <a:rPr lang="ru-RU" sz="1500" b="1" u="none" strike="noStrike" dirty="0" err="1">
                          <a:effectLst/>
                        </a:rPr>
                        <a:t>Харківська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780</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5,43</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879055941"/>
                  </a:ext>
                </a:extLst>
              </a:tr>
              <a:tr h="214526">
                <a:tc>
                  <a:txBody>
                    <a:bodyPr/>
                    <a:lstStyle/>
                    <a:p>
                      <a:pPr algn="ctr" fontAlgn="t"/>
                      <a:r>
                        <a:rPr lang="ru-RU" sz="1500" b="1" u="none" strike="noStrike" dirty="0" err="1">
                          <a:effectLst/>
                        </a:rPr>
                        <a:t>Херсонська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a:effectLst/>
                        </a:rPr>
                        <a:t>227</a:t>
                      </a:r>
                      <a:endParaRPr lang="ru-RU" sz="1500" b="1" i="0" u="none" strike="noStrike">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4,05</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100640944"/>
                  </a:ext>
                </a:extLst>
              </a:tr>
              <a:tr h="214526">
                <a:tc>
                  <a:txBody>
                    <a:bodyPr/>
                    <a:lstStyle/>
                    <a:p>
                      <a:pPr algn="ctr" fontAlgn="t"/>
                      <a:r>
                        <a:rPr lang="ru-RU" sz="1500" b="1" u="none" strike="noStrike" dirty="0" err="1">
                          <a:effectLst/>
                        </a:rPr>
                        <a:t>Хмельницька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a:effectLst/>
                        </a:rPr>
                        <a:t>325</a:t>
                      </a:r>
                      <a:endParaRPr lang="ru-RU" sz="1500" b="1" i="0" u="none" strike="noStrike">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4,77</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1850360667"/>
                  </a:ext>
                </a:extLst>
              </a:tr>
              <a:tr h="214526">
                <a:tc>
                  <a:txBody>
                    <a:bodyPr/>
                    <a:lstStyle/>
                    <a:p>
                      <a:pPr algn="ctr" fontAlgn="t"/>
                      <a:r>
                        <a:rPr lang="ru-RU" sz="1500" b="1" u="none" strike="noStrike" dirty="0" err="1">
                          <a:effectLst/>
                        </a:rPr>
                        <a:t>Черкаська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272</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4,13</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949359921"/>
                  </a:ext>
                </a:extLst>
              </a:tr>
              <a:tr h="214526">
                <a:tc>
                  <a:txBody>
                    <a:bodyPr/>
                    <a:lstStyle/>
                    <a:p>
                      <a:pPr algn="ctr" fontAlgn="t"/>
                      <a:r>
                        <a:rPr lang="ru-RU" sz="1500" b="1" u="none" strike="noStrike" dirty="0" err="1">
                          <a:effectLst/>
                        </a:rPr>
                        <a:t>Чернівецька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a:effectLst/>
                        </a:rPr>
                        <a:t>313</a:t>
                      </a:r>
                      <a:endParaRPr lang="ru-RU" sz="1500" b="1" i="0" u="none" strike="noStrike">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6,55</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3444861689"/>
                  </a:ext>
                </a:extLst>
              </a:tr>
              <a:tr h="214526">
                <a:tc>
                  <a:txBody>
                    <a:bodyPr/>
                    <a:lstStyle/>
                    <a:p>
                      <a:pPr algn="ctr" fontAlgn="t"/>
                      <a:r>
                        <a:rPr lang="ru-RU" sz="1500" b="1" u="none" strike="noStrike" dirty="0" err="1">
                          <a:effectLst/>
                        </a:rPr>
                        <a:t>Чернігівська</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a:effectLst/>
                        </a:rPr>
                        <a:t>198</a:t>
                      </a:r>
                      <a:endParaRPr lang="ru-RU" sz="1500" b="1" i="0" u="none" strike="noStrike">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3,59</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2387239535"/>
                  </a:ext>
                </a:extLst>
              </a:tr>
              <a:tr h="0">
                <a:tc>
                  <a:txBody>
                    <a:bodyPr/>
                    <a:lstStyle/>
                    <a:p>
                      <a:pPr algn="ctr" fontAlgn="t"/>
                      <a:r>
                        <a:rPr lang="ru-RU" sz="1500" b="1" u="none" strike="noStrike" dirty="0" err="1">
                          <a:effectLst/>
                        </a:rPr>
                        <a:t>м.Київ</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1 004</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tc>
                  <a:txBody>
                    <a:bodyPr/>
                    <a:lstStyle/>
                    <a:p>
                      <a:pPr algn="ctr" fontAlgn="t"/>
                      <a:r>
                        <a:rPr lang="ru-RU" sz="1500" b="1" u="none" strike="noStrike" dirty="0">
                          <a:effectLst/>
                        </a:rPr>
                        <a:t>6,46</a:t>
                      </a:r>
                      <a:endParaRPr lang="ru-RU" sz="1500" b="1" i="0" u="none" strike="noStrike" dirty="0">
                        <a:solidFill>
                          <a:srgbClr val="000000"/>
                        </a:solidFill>
                        <a:effectLst/>
                        <a:latin typeface="Arial" panose="020B0604020202020204" pitchFamily="34" charset="0"/>
                      </a:endParaRPr>
                    </a:p>
                  </a:txBody>
                  <a:tcPr marL="7620" marR="7620" marT="7620" marB="0">
                    <a:solidFill>
                      <a:schemeClr val="accent5"/>
                    </a:solidFill>
                  </a:tcPr>
                </a:tc>
                <a:extLst>
                  <a:ext uri="{0D108BD9-81ED-4DB2-BD59-A6C34878D82A}">
                    <a16:rowId xmlns:a16="http://schemas.microsoft.com/office/drawing/2014/main" val="2074476773"/>
                  </a:ext>
                </a:extLst>
              </a:tr>
            </a:tbl>
          </a:graphicData>
        </a:graphic>
      </p:graphicFrame>
    </p:spTree>
    <p:extLst>
      <p:ext uri="{BB962C8B-B14F-4D97-AF65-F5344CB8AC3E}">
        <p14:creationId xmlns:p14="http://schemas.microsoft.com/office/powerpoint/2010/main" val="2962240209"/>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B49CD5-0FD2-44EF-87CF-2FCD90C5F61B}"/>
              </a:ext>
            </a:extLst>
          </p:cNvPr>
          <p:cNvSpPr>
            <a:spLocks noGrp="1"/>
          </p:cNvSpPr>
          <p:nvPr>
            <p:ph type="title"/>
          </p:nvPr>
        </p:nvSpPr>
        <p:spPr>
          <a:xfrm>
            <a:off x="0" y="0"/>
            <a:ext cx="9144000" cy="908720"/>
          </a:xfrm>
        </p:spPr>
        <p:txBody>
          <a:bodyPr/>
          <a:lstStyle/>
          <a:p>
            <a:r>
              <a:rPr lang="uk-UA" sz="2600" b="1" dirty="0">
                <a:solidFill>
                  <a:srgbClr val="FFFF00"/>
                </a:solidFill>
                <a:latin typeface="Times New Roman" pitchFamily="18" charset="0"/>
                <a:cs typeface="Times New Roman" pitchFamily="18" charset="0"/>
              </a:rPr>
              <a:t>Підвищення кваліфікації лікарями</a:t>
            </a:r>
            <a:r>
              <a:rPr lang="ru-RU" sz="2600" b="1" dirty="0">
                <a:solidFill>
                  <a:srgbClr val="FFFF00"/>
                </a:solidFill>
                <a:latin typeface="Times New Roman" pitchFamily="18" charset="0"/>
                <a:cs typeface="Times New Roman" pitchFamily="18" charset="0"/>
              </a:rPr>
              <a:t>з 2015 по  2019 рок</a:t>
            </a:r>
            <a:r>
              <a:rPr lang="uk-UA" sz="2600" b="1" dirty="0">
                <a:solidFill>
                  <a:srgbClr val="FFFF00"/>
                </a:solidFill>
                <a:latin typeface="Times New Roman" pitchFamily="18" charset="0"/>
                <a:cs typeface="Times New Roman" pitchFamily="18" charset="0"/>
              </a:rPr>
              <a:t>, що працюють </a:t>
            </a:r>
            <a:r>
              <a:rPr lang="ru-RU" sz="2600" b="1" dirty="0">
                <a:solidFill>
                  <a:srgbClr val="FFFF00"/>
                </a:solidFill>
                <a:latin typeface="Times New Roman" pitchFamily="18" charset="0"/>
                <a:cs typeface="Times New Roman" pitchFamily="18" charset="0"/>
              </a:rPr>
              <a:t>в </a:t>
            </a:r>
            <a:r>
              <a:rPr lang="ru-RU" sz="2600" b="1" dirty="0" err="1">
                <a:solidFill>
                  <a:srgbClr val="FFFF00"/>
                </a:solidFill>
                <a:latin typeface="Times New Roman" pitchFamily="18" charset="0"/>
                <a:cs typeface="Times New Roman" pitchFamily="18" charset="0"/>
              </a:rPr>
              <a:t>пологових</a:t>
            </a:r>
            <a:r>
              <a:rPr lang="ru-RU" sz="2600" b="1" dirty="0">
                <a:solidFill>
                  <a:srgbClr val="FFFF00"/>
                </a:solidFill>
                <a:latin typeface="Times New Roman" pitchFamily="18" charset="0"/>
                <a:cs typeface="Times New Roman" pitchFamily="18" charset="0"/>
              </a:rPr>
              <a:t> </a:t>
            </a:r>
            <a:r>
              <a:rPr lang="ru-RU" sz="2600" b="1" dirty="0" err="1">
                <a:solidFill>
                  <a:srgbClr val="FFFF00"/>
                </a:solidFill>
                <a:latin typeface="Times New Roman" pitchFamily="18" charset="0"/>
                <a:cs typeface="Times New Roman" pitchFamily="18" charset="0"/>
              </a:rPr>
              <a:t>відділеннях</a:t>
            </a:r>
            <a:r>
              <a:rPr lang="ru-RU" sz="2600" b="1" dirty="0">
                <a:solidFill>
                  <a:srgbClr val="FFFF00"/>
                </a:solidFill>
                <a:latin typeface="Times New Roman" pitchFamily="18" charset="0"/>
                <a:cs typeface="Times New Roman" pitchFamily="18" charset="0"/>
              </a:rPr>
              <a:t> та </a:t>
            </a:r>
            <a:r>
              <a:rPr lang="ru-RU" sz="2600" b="1" dirty="0" err="1">
                <a:solidFill>
                  <a:srgbClr val="FFFF00"/>
                </a:solidFill>
                <a:latin typeface="Times New Roman" pitchFamily="18" charset="0"/>
                <a:cs typeface="Times New Roman" pitchFamily="18" charset="0"/>
              </a:rPr>
              <a:t>несуть</a:t>
            </a:r>
            <a:r>
              <a:rPr lang="ru-RU" sz="2600" b="1" dirty="0">
                <a:solidFill>
                  <a:srgbClr val="FFFF00"/>
                </a:solidFill>
                <a:latin typeface="Times New Roman" pitchFamily="18" charset="0"/>
                <a:cs typeface="Times New Roman" pitchFamily="18" charset="0"/>
              </a:rPr>
              <a:t> </a:t>
            </a:r>
            <a:r>
              <a:rPr lang="ru-RU" sz="2600" b="1" dirty="0" err="1">
                <a:solidFill>
                  <a:srgbClr val="FFFF00"/>
                </a:solidFill>
                <a:latin typeface="Times New Roman" pitchFamily="18" charset="0"/>
                <a:cs typeface="Times New Roman" pitchFamily="18" charset="0"/>
              </a:rPr>
              <a:t>чергування</a:t>
            </a:r>
            <a:endParaRPr lang="x-none" sz="2600" b="1" dirty="0">
              <a:solidFill>
                <a:srgbClr val="FFFF00"/>
              </a:solidFill>
              <a:latin typeface="Times New Roman" pitchFamily="18" charset="0"/>
              <a:cs typeface="Times New Roman" pitchFamily="18" charset="0"/>
            </a:endParaRPr>
          </a:p>
        </p:txBody>
      </p:sp>
      <p:sp>
        <p:nvSpPr>
          <p:cNvPr id="4" name="Прямоугольник: скругленные углы 3">
            <a:extLst>
              <a:ext uri="{FF2B5EF4-FFF2-40B4-BE49-F238E27FC236}">
                <a16:creationId xmlns:a16="http://schemas.microsoft.com/office/drawing/2014/main" id="{C42A90F0-9576-4D9E-AAED-29F33E13F8A4}"/>
              </a:ext>
            </a:extLst>
          </p:cNvPr>
          <p:cNvSpPr/>
          <p:nvPr/>
        </p:nvSpPr>
        <p:spPr>
          <a:xfrm>
            <a:off x="323528" y="1124743"/>
            <a:ext cx="8496944" cy="89175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uk-UA" sz="2400" b="1" dirty="0">
                <a:solidFill>
                  <a:srgbClr val="FFFF00"/>
                </a:solidFill>
              </a:rPr>
              <a:t>131 (40,6 %)</a:t>
            </a:r>
            <a:r>
              <a:rPr lang="uk-UA" sz="2000" dirty="0">
                <a:latin typeface="Times New Roman"/>
                <a:ea typeface="Times New Roman"/>
              </a:rPr>
              <a:t> </a:t>
            </a:r>
            <a:r>
              <a:rPr lang="uk-UA" sz="2400" b="1" dirty="0">
                <a:solidFill>
                  <a:srgbClr val="FFFF00"/>
                </a:solidFill>
              </a:rPr>
              <a:t>лікар </a:t>
            </a:r>
            <a:endParaRPr lang="uk-UA" sz="2000" dirty="0">
              <a:latin typeface="Times New Roman"/>
              <a:ea typeface="Times New Roman"/>
            </a:endParaRPr>
          </a:p>
          <a:p>
            <a:pPr algn="ctr" fontAlgn="auto">
              <a:spcBef>
                <a:spcPts val="0"/>
              </a:spcBef>
              <a:spcAft>
                <a:spcPts val="0"/>
              </a:spcAft>
              <a:defRPr/>
            </a:pPr>
            <a:r>
              <a:rPr lang="uk-UA" sz="2000" b="1" dirty="0">
                <a:latin typeface="Times New Roman"/>
                <a:ea typeface="Times New Roman"/>
              </a:rPr>
              <a:t>працює в пологових відділеннях та чергує в пологових залах</a:t>
            </a:r>
            <a:endParaRPr lang="x-none" sz="2000" b="1" dirty="0">
              <a:solidFill>
                <a:prstClr val="white"/>
              </a:solidFill>
            </a:endParaRPr>
          </a:p>
        </p:txBody>
      </p:sp>
      <p:sp>
        <p:nvSpPr>
          <p:cNvPr id="5" name="Прямоугольник: скругленные углы 4">
            <a:extLst>
              <a:ext uri="{FF2B5EF4-FFF2-40B4-BE49-F238E27FC236}">
                <a16:creationId xmlns:a16="http://schemas.microsoft.com/office/drawing/2014/main" id="{F01DD3A7-1EAB-470E-900D-6031DB6CB00A}"/>
              </a:ext>
            </a:extLst>
          </p:cNvPr>
          <p:cNvSpPr/>
          <p:nvPr/>
        </p:nvSpPr>
        <p:spPr>
          <a:xfrm>
            <a:off x="323528" y="2252897"/>
            <a:ext cx="8496944" cy="110409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uk-UA" sz="2400" b="1" dirty="0">
                <a:solidFill>
                  <a:srgbClr val="FFFF00"/>
                </a:solidFill>
              </a:rPr>
              <a:t>70 (53%) лікарів</a:t>
            </a:r>
            <a:r>
              <a:rPr lang="uk-UA" sz="2400" b="1" dirty="0">
                <a:solidFill>
                  <a:prstClr val="white"/>
                </a:solidFill>
              </a:rPr>
              <a:t> </a:t>
            </a:r>
          </a:p>
          <a:p>
            <a:pPr algn="ctr" fontAlgn="auto">
              <a:spcBef>
                <a:spcPts val="0"/>
              </a:spcBef>
              <a:spcAft>
                <a:spcPts val="0"/>
              </a:spcAft>
              <a:defRPr/>
            </a:pPr>
            <a:r>
              <a:rPr lang="uk-UA" sz="2000" b="1" dirty="0">
                <a:latin typeface="Times New Roman" pitchFamily="18" charset="0"/>
                <a:cs typeface="Times New Roman" pitchFamily="18" charset="0"/>
              </a:rPr>
              <a:t>підвищували свою кваліфікацію лише один раз на 5 років на  ПАЦ</a:t>
            </a:r>
            <a:endParaRPr lang="x-none" sz="2000" b="1" dirty="0">
              <a:solidFill>
                <a:prstClr val="white"/>
              </a:solidFill>
              <a:latin typeface="Times New Roman" pitchFamily="18" charset="0"/>
              <a:cs typeface="Times New Roman" pitchFamily="18" charset="0"/>
            </a:endParaRPr>
          </a:p>
        </p:txBody>
      </p:sp>
      <p:sp>
        <p:nvSpPr>
          <p:cNvPr id="6" name="Прямоугольник 5">
            <a:extLst>
              <a:ext uri="{FF2B5EF4-FFF2-40B4-BE49-F238E27FC236}">
                <a16:creationId xmlns:a16="http://schemas.microsoft.com/office/drawing/2014/main" id="{26C4A3B9-7A78-4DBA-8D44-9B2421404406}"/>
              </a:ext>
            </a:extLst>
          </p:cNvPr>
          <p:cNvSpPr/>
          <p:nvPr/>
        </p:nvSpPr>
        <p:spPr>
          <a:xfrm>
            <a:off x="323528" y="3693016"/>
            <a:ext cx="8496944" cy="124815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uk-UA" sz="2400" b="1" dirty="0">
                <a:solidFill>
                  <a:srgbClr val="FFFF00"/>
                </a:solidFill>
              </a:rPr>
              <a:t>28 (21%)</a:t>
            </a:r>
            <a:r>
              <a:rPr lang="uk-UA" sz="2000" b="1" dirty="0">
                <a:solidFill>
                  <a:prstClr val="black"/>
                </a:solidFill>
              </a:rPr>
              <a:t> </a:t>
            </a:r>
            <a:r>
              <a:rPr lang="uk-UA" sz="2400" b="1" dirty="0">
                <a:solidFill>
                  <a:srgbClr val="FFFF00"/>
                </a:solidFill>
              </a:rPr>
              <a:t>лікарів</a:t>
            </a:r>
            <a:endParaRPr lang="uk-UA" sz="2000" b="1" dirty="0">
              <a:solidFill>
                <a:prstClr val="black"/>
              </a:solidFill>
            </a:endParaRPr>
          </a:p>
          <a:p>
            <a:pPr algn="ctr" fontAlgn="auto">
              <a:spcBef>
                <a:spcPts val="0"/>
              </a:spcBef>
              <a:spcAft>
                <a:spcPts val="0"/>
              </a:spcAft>
              <a:defRPr/>
            </a:pPr>
            <a:r>
              <a:rPr lang="uk-UA" sz="2000" b="1" dirty="0">
                <a:solidFill>
                  <a:schemeClr val="tx1"/>
                </a:solidFill>
                <a:latin typeface="Times New Roman" pitchFamily="18" charset="0"/>
                <a:cs typeface="Times New Roman" pitchFamily="18" charset="0"/>
              </a:rPr>
              <a:t>ПАЦ + ТУ, які не відносяться до актуальних акушерських питань та патологічних станів при вагітності та пологах</a:t>
            </a:r>
            <a:endParaRPr lang="x-none" sz="2000" b="1" dirty="0">
              <a:solidFill>
                <a:schemeClr val="tx1"/>
              </a:solidFill>
              <a:latin typeface="Times New Roman" pitchFamily="18" charset="0"/>
              <a:cs typeface="Times New Roman" pitchFamily="18" charset="0"/>
            </a:endParaRPr>
          </a:p>
        </p:txBody>
      </p:sp>
      <p:sp>
        <p:nvSpPr>
          <p:cNvPr id="7" name="Прямоугольник 6">
            <a:extLst>
              <a:ext uri="{FF2B5EF4-FFF2-40B4-BE49-F238E27FC236}">
                <a16:creationId xmlns:a16="http://schemas.microsoft.com/office/drawing/2014/main" id="{0924E090-6E37-4634-9EC9-AF861826279E}"/>
              </a:ext>
            </a:extLst>
          </p:cNvPr>
          <p:cNvSpPr/>
          <p:nvPr/>
        </p:nvSpPr>
        <p:spPr>
          <a:xfrm>
            <a:off x="323528" y="5321509"/>
            <a:ext cx="8496944" cy="12038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ru-RU" sz="2400" b="1" dirty="0">
                <a:solidFill>
                  <a:srgbClr val="FFFF00"/>
                </a:solidFill>
                <a:latin typeface="Times New Roman" pitchFamily="18" charset="0"/>
                <a:cs typeface="Times New Roman" pitchFamily="18" charset="0"/>
              </a:rPr>
              <a:t>15 (11,5%) </a:t>
            </a:r>
            <a:r>
              <a:rPr lang="ru-RU" sz="2400" b="1" dirty="0" err="1">
                <a:solidFill>
                  <a:srgbClr val="FFFF00"/>
                </a:solidFill>
                <a:latin typeface="Times New Roman" pitchFamily="18" charset="0"/>
                <a:cs typeface="Times New Roman" pitchFamily="18" charset="0"/>
              </a:rPr>
              <a:t>лікарів</a:t>
            </a:r>
            <a:endParaRPr lang="ru-RU" sz="2400" b="1" dirty="0">
              <a:solidFill>
                <a:srgbClr val="FFFF00"/>
              </a:solidFill>
              <a:latin typeface="Times New Roman" pitchFamily="18" charset="0"/>
              <a:cs typeface="Times New Roman" pitchFamily="18" charset="0"/>
            </a:endParaRPr>
          </a:p>
          <a:p>
            <a:pPr algn="ctr" fontAlgn="auto">
              <a:spcBef>
                <a:spcPts val="0"/>
              </a:spcBef>
              <a:spcAft>
                <a:spcPts val="0"/>
              </a:spcAft>
              <a:defRPr/>
            </a:pPr>
            <a:r>
              <a:rPr lang="ru-RU" sz="2000" b="1" dirty="0">
                <a:solidFill>
                  <a:prstClr val="black"/>
                </a:solidFill>
              </a:rPr>
              <a:t> </a:t>
            </a:r>
            <a:r>
              <a:rPr lang="ru-RU" sz="2000" b="1" dirty="0">
                <a:solidFill>
                  <a:schemeClr val="tx1"/>
                </a:solidFill>
                <a:latin typeface="Times New Roman" pitchFamily="18" charset="0"/>
                <a:cs typeface="Times New Roman" pitchFamily="18" charset="0"/>
              </a:rPr>
              <a:t>ПАЦ + ТУ, </a:t>
            </a:r>
            <a:r>
              <a:rPr lang="ru-RU" sz="2000" b="1" dirty="0" err="1">
                <a:solidFill>
                  <a:schemeClr val="tx1"/>
                </a:solidFill>
                <a:latin typeface="Times New Roman" pitchFamily="18" charset="0"/>
                <a:cs typeface="Times New Roman" pitchFamily="18" charset="0"/>
              </a:rPr>
              <a:t>які</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відносяться</a:t>
            </a:r>
            <a:r>
              <a:rPr lang="ru-RU" sz="2000" b="1" dirty="0">
                <a:solidFill>
                  <a:schemeClr val="tx1"/>
                </a:solidFill>
                <a:latin typeface="Times New Roman" pitchFamily="18" charset="0"/>
                <a:cs typeface="Times New Roman" pitchFamily="18" charset="0"/>
              </a:rPr>
              <a:t> до </a:t>
            </a:r>
            <a:r>
              <a:rPr lang="ru-RU" sz="2000" b="1" dirty="0" err="1">
                <a:solidFill>
                  <a:schemeClr val="tx1"/>
                </a:solidFill>
                <a:latin typeface="Times New Roman" pitchFamily="18" charset="0"/>
                <a:cs typeface="Times New Roman" pitchFamily="18" charset="0"/>
              </a:rPr>
              <a:t>актуальних</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акушерських</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питань</a:t>
            </a:r>
            <a:r>
              <a:rPr lang="ru-RU" sz="2000" b="1" dirty="0">
                <a:solidFill>
                  <a:schemeClr val="tx1"/>
                </a:solidFill>
                <a:latin typeface="Times New Roman" pitchFamily="18" charset="0"/>
                <a:cs typeface="Times New Roman" pitchFamily="18" charset="0"/>
              </a:rPr>
              <a:t> та </a:t>
            </a:r>
            <a:r>
              <a:rPr lang="ru-RU" sz="2000" b="1" dirty="0" err="1">
                <a:solidFill>
                  <a:schemeClr val="tx1"/>
                </a:solidFill>
                <a:latin typeface="Times New Roman" pitchFamily="18" charset="0"/>
                <a:cs typeface="Times New Roman" pitchFamily="18" charset="0"/>
              </a:rPr>
              <a:t>патологічних</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станів</a:t>
            </a:r>
            <a:r>
              <a:rPr lang="ru-RU" sz="2000" b="1" dirty="0">
                <a:solidFill>
                  <a:schemeClr val="tx1"/>
                </a:solidFill>
                <a:latin typeface="Times New Roman" pitchFamily="18" charset="0"/>
                <a:cs typeface="Times New Roman" pitchFamily="18" charset="0"/>
              </a:rPr>
              <a:t> при </a:t>
            </a:r>
            <a:r>
              <a:rPr lang="ru-RU" sz="2000" b="1" dirty="0" err="1">
                <a:solidFill>
                  <a:schemeClr val="tx1"/>
                </a:solidFill>
                <a:latin typeface="Times New Roman" pitchFamily="18" charset="0"/>
                <a:cs typeface="Times New Roman" pitchFamily="18" charset="0"/>
              </a:rPr>
              <a:t>вагітності</a:t>
            </a:r>
            <a:r>
              <a:rPr lang="ru-RU" sz="2000" b="1" dirty="0">
                <a:solidFill>
                  <a:schemeClr val="tx1"/>
                </a:solidFill>
                <a:latin typeface="Times New Roman" pitchFamily="18" charset="0"/>
                <a:cs typeface="Times New Roman" pitchFamily="18" charset="0"/>
              </a:rPr>
              <a:t> та пологах</a:t>
            </a:r>
            <a:endParaRPr lang="x-none"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140317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4000"/>
                            </p:stCondLst>
                            <p:childTnLst>
                              <p:par>
                                <p:cTn id="9" presetID="10" presetClass="entr" presetSubtype="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0"/>
                                        <p:tgtEl>
                                          <p:spTgt spid="5"/>
                                        </p:tgtEl>
                                      </p:cBhvr>
                                    </p:animEffect>
                                  </p:childTnLst>
                                </p:cTn>
                              </p:par>
                            </p:childTnLst>
                          </p:cTn>
                        </p:par>
                        <p:par>
                          <p:cTn id="12" fill="hold">
                            <p:stCondLst>
                              <p:cond delay="9500"/>
                            </p:stCondLst>
                            <p:childTnLst>
                              <p:par>
                                <p:cTn id="13" presetID="53" presetClass="entr" presetSubtype="16" fill="hold" grpId="0" nodeType="afterEffect">
                                  <p:stCondLst>
                                    <p:cond delay="3000"/>
                                  </p:stCondLst>
                                  <p:childTnLst>
                                    <p:set>
                                      <p:cBhvr>
                                        <p:cTn id="14" dur="1" fill="hold">
                                          <p:stCondLst>
                                            <p:cond delay="0"/>
                                          </p:stCondLst>
                                        </p:cTn>
                                        <p:tgtEl>
                                          <p:spTgt spid="6"/>
                                        </p:tgtEl>
                                        <p:attrNameLst>
                                          <p:attrName>style.visibility</p:attrName>
                                        </p:attrNameLst>
                                      </p:cBhvr>
                                      <p:to>
                                        <p:strVal val="visible"/>
                                      </p:to>
                                    </p:set>
                                    <p:anim calcmode="lin" valueType="num">
                                      <p:cBhvr>
                                        <p:cTn id="15" dur="3000" fill="hold"/>
                                        <p:tgtEl>
                                          <p:spTgt spid="6"/>
                                        </p:tgtEl>
                                        <p:attrNameLst>
                                          <p:attrName>ppt_w</p:attrName>
                                        </p:attrNameLst>
                                      </p:cBhvr>
                                      <p:tavLst>
                                        <p:tav tm="0">
                                          <p:val>
                                            <p:fltVal val="0"/>
                                          </p:val>
                                        </p:tav>
                                        <p:tav tm="100000">
                                          <p:val>
                                            <p:strVal val="#ppt_w"/>
                                          </p:val>
                                        </p:tav>
                                      </p:tavLst>
                                    </p:anim>
                                    <p:anim calcmode="lin" valueType="num">
                                      <p:cBhvr>
                                        <p:cTn id="16" dur="3000" fill="hold"/>
                                        <p:tgtEl>
                                          <p:spTgt spid="6"/>
                                        </p:tgtEl>
                                        <p:attrNameLst>
                                          <p:attrName>ppt_h</p:attrName>
                                        </p:attrNameLst>
                                      </p:cBhvr>
                                      <p:tavLst>
                                        <p:tav tm="0">
                                          <p:val>
                                            <p:fltVal val="0"/>
                                          </p:val>
                                        </p:tav>
                                        <p:tav tm="100000">
                                          <p:val>
                                            <p:strVal val="#ppt_h"/>
                                          </p:val>
                                        </p:tav>
                                      </p:tavLst>
                                    </p:anim>
                                    <p:animEffect transition="in" filter="fade">
                                      <p:cBhvr>
                                        <p:cTn id="17" dur="3000"/>
                                        <p:tgtEl>
                                          <p:spTgt spid="6"/>
                                        </p:tgtEl>
                                      </p:cBhvr>
                                    </p:animEffect>
                                  </p:childTnLst>
                                </p:cTn>
                              </p:par>
                            </p:childTnLst>
                          </p:cTn>
                        </p:par>
                        <p:par>
                          <p:cTn id="18" fill="hold">
                            <p:stCondLst>
                              <p:cond delay="15500"/>
                            </p:stCondLst>
                            <p:childTnLst>
                              <p:par>
                                <p:cTn id="19" presetID="53" presetClass="entr" presetSubtype="16" fill="hold" grpId="0" nodeType="afterEffect">
                                  <p:stCondLst>
                                    <p:cond delay="3000"/>
                                  </p:stCondLst>
                                  <p:childTnLst>
                                    <p:set>
                                      <p:cBhvr>
                                        <p:cTn id="20" dur="1" fill="hold">
                                          <p:stCondLst>
                                            <p:cond delay="0"/>
                                          </p:stCondLst>
                                        </p:cTn>
                                        <p:tgtEl>
                                          <p:spTgt spid="7"/>
                                        </p:tgtEl>
                                        <p:attrNameLst>
                                          <p:attrName>style.visibility</p:attrName>
                                        </p:attrNameLst>
                                      </p:cBhvr>
                                      <p:to>
                                        <p:strVal val="visible"/>
                                      </p:to>
                                    </p:set>
                                    <p:anim calcmode="lin" valueType="num">
                                      <p:cBhvr>
                                        <p:cTn id="21" dur="3000" fill="hold"/>
                                        <p:tgtEl>
                                          <p:spTgt spid="7"/>
                                        </p:tgtEl>
                                        <p:attrNameLst>
                                          <p:attrName>ppt_w</p:attrName>
                                        </p:attrNameLst>
                                      </p:cBhvr>
                                      <p:tavLst>
                                        <p:tav tm="0">
                                          <p:val>
                                            <p:fltVal val="0"/>
                                          </p:val>
                                        </p:tav>
                                        <p:tav tm="100000">
                                          <p:val>
                                            <p:strVal val="#ppt_w"/>
                                          </p:val>
                                        </p:tav>
                                      </p:tavLst>
                                    </p:anim>
                                    <p:anim calcmode="lin" valueType="num">
                                      <p:cBhvr>
                                        <p:cTn id="22" dur="3000" fill="hold"/>
                                        <p:tgtEl>
                                          <p:spTgt spid="7"/>
                                        </p:tgtEl>
                                        <p:attrNameLst>
                                          <p:attrName>ppt_h</p:attrName>
                                        </p:attrNameLst>
                                      </p:cBhvr>
                                      <p:tavLst>
                                        <p:tav tm="0">
                                          <p:val>
                                            <p:fltVal val="0"/>
                                          </p:val>
                                        </p:tav>
                                        <p:tav tm="100000">
                                          <p:val>
                                            <p:strVal val="#ppt_h"/>
                                          </p:val>
                                        </p:tav>
                                      </p:tavLst>
                                    </p:anim>
                                    <p:animEffect transition="in" filter="fade">
                                      <p:cBhvr>
                                        <p:cTn id="2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1208" y="1340768"/>
            <a:ext cx="8208912" cy="523220"/>
          </a:xfrm>
          <a:prstGeom prst="rect">
            <a:avLst/>
          </a:prstGeom>
        </p:spPr>
        <p:txBody>
          <a:bodyPr wrap="square">
            <a:spAutoFit/>
          </a:bodyPr>
          <a:lstStyle/>
          <a:p>
            <a:endParaRPr lang="ru-RU" sz="2800" dirty="0">
              <a:latin typeface="Times New Roman" pitchFamily="18" charset="0"/>
              <a:cs typeface="Times New Roman" pitchFamily="18" charset="0"/>
            </a:endParaRPr>
          </a:p>
        </p:txBody>
      </p:sp>
      <p:sp>
        <p:nvSpPr>
          <p:cNvPr id="5" name="Заголовок 4"/>
          <p:cNvSpPr>
            <a:spLocks noGrp="1"/>
          </p:cNvSpPr>
          <p:nvPr>
            <p:ph type="title"/>
          </p:nvPr>
        </p:nvSpPr>
        <p:spPr>
          <a:xfrm>
            <a:off x="457200" y="0"/>
            <a:ext cx="8229600" cy="1124744"/>
          </a:xfrm>
        </p:spPr>
        <p:txBody>
          <a:bodyPr/>
          <a:lstStyle/>
          <a:p>
            <a:r>
              <a:rPr lang="uk-UA" sz="2800" b="1" dirty="0">
                <a:solidFill>
                  <a:srgbClr val="FFFF00"/>
                </a:solidFill>
                <a:latin typeface="Times New Roman" pitchFamily="18" charset="0"/>
                <a:cs typeface="Times New Roman" pitchFamily="18" charset="0"/>
              </a:rPr>
              <a:t>Проходження курсів в закладах вищої освіти з 2015 по 2019 роки</a:t>
            </a:r>
            <a:endParaRPr lang="ru-RU" sz="2800" b="1" dirty="0">
              <a:solidFill>
                <a:srgbClr val="FFFF00"/>
              </a:solidFill>
              <a:latin typeface="Times New Roman" pitchFamily="18" charset="0"/>
              <a:cs typeface="Times New Roman" pitchFamily="18" charset="0"/>
            </a:endParaRPr>
          </a:p>
        </p:txBody>
      </p:sp>
      <p:sp>
        <p:nvSpPr>
          <p:cNvPr id="7" name="Объект 6"/>
          <p:cNvSpPr>
            <a:spLocks noGrp="1"/>
          </p:cNvSpPr>
          <p:nvPr>
            <p:ph idx="1"/>
          </p:nvPr>
        </p:nvSpPr>
        <p:spPr>
          <a:xfrm>
            <a:off x="457200" y="2132856"/>
            <a:ext cx="8229600" cy="3993307"/>
          </a:xfrm>
        </p:spPr>
        <p:txBody>
          <a:bodyPr/>
          <a:lstStyle/>
          <a:p>
            <a:pPr marL="0" indent="0">
              <a:buNone/>
            </a:pPr>
            <a:endParaRPr lang="uk-UA" dirty="0">
              <a:latin typeface="Times New Roman"/>
              <a:ea typeface="Times New Roman"/>
            </a:endParaRPr>
          </a:p>
          <a:p>
            <a:pPr marL="0" indent="0">
              <a:buNone/>
            </a:pPr>
            <a:endParaRPr lang="uk-UA" dirty="0">
              <a:latin typeface="Times New Roman"/>
              <a:ea typeface="Times New Roman"/>
            </a:endParaRPr>
          </a:p>
          <a:p>
            <a:pPr marL="0" indent="0">
              <a:buNone/>
            </a:pPr>
            <a:endParaRPr lang="uk-UA" dirty="0">
              <a:latin typeface="Times New Roman"/>
              <a:ea typeface="Times New Roman"/>
            </a:endParaRPr>
          </a:p>
          <a:p>
            <a:pPr marL="0" indent="0">
              <a:buNone/>
            </a:pPr>
            <a:endParaRPr lang="uk-UA" dirty="0">
              <a:latin typeface="Times New Roman"/>
              <a:ea typeface="Times New Roman"/>
            </a:endParaRPr>
          </a:p>
          <a:p>
            <a:pPr marL="0" indent="0">
              <a:buNone/>
            </a:pPr>
            <a:endParaRPr lang="uk-UA" dirty="0">
              <a:latin typeface="Times New Roman"/>
              <a:ea typeface="Times New Roman"/>
            </a:endParaRPr>
          </a:p>
          <a:p>
            <a:pPr marL="0" indent="0">
              <a:buNone/>
            </a:pPr>
            <a:r>
              <a:rPr lang="uk-UA" dirty="0">
                <a:latin typeface="Times New Roman"/>
                <a:ea typeface="Times New Roman"/>
              </a:rPr>
              <a:t> </a:t>
            </a:r>
          </a:p>
          <a:p>
            <a:pPr marL="0" indent="0">
              <a:buNone/>
            </a:pPr>
            <a:endParaRPr lang="uk-UA" dirty="0">
              <a:latin typeface="Times New Roman"/>
              <a:ea typeface="Times New Roman"/>
            </a:endParaRPr>
          </a:p>
          <a:p>
            <a:pPr marL="0" indent="0">
              <a:buNone/>
            </a:pPr>
            <a:endParaRPr lang="uk-UA" dirty="0">
              <a:latin typeface="Times New Roman"/>
              <a:ea typeface="Times New Roman"/>
            </a:endParaRPr>
          </a:p>
          <a:p>
            <a:pPr marL="0" indent="0">
              <a:buNone/>
            </a:pPr>
            <a:r>
              <a:rPr lang="uk-UA" b="1" dirty="0">
                <a:solidFill>
                  <a:srgbClr val="FFFF00"/>
                </a:solidFill>
                <a:latin typeface="Times New Roman"/>
                <a:ea typeface="Times New Roman"/>
              </a:rPr>
              <a:t>.</a:t>
            </a:r>
          </a:p>
        </p:txBody>
      </p:sp>
      <p:sp>
        <p:nvSpPr>
          <p:cNvPr id="8" name="Скругленный прямоугольник 7"/>
          <p:cNvSpPr/>
          <p:nvPr/>
        </p:nvSpPr>
        <p:spPr>
          <a:xfrm>
            <a:off x="490424" y="1196752"/>
            <a:ext cx="8377256" cy="93610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endParaRPr lang="uk-UA" sz="3200" dirty="0">
              <a:solidFill>
                <a:prstClr val="white"/>
              </a:solidFill>
              <a:latin typeface="Times New Roman"/>
              <a:ea typeface="Times New Roman"/>
            </a:endParaRPr>
          </a:p>
          <a:p>
            <a:pPr lvl="0" algn="ctr">
              <a:spcBef>
                <a:spcPct val="20000"/>
              </a:spcBef>
            </a:pPr>
            <a:r>
              <a:rPr lang="uk-UA" sz="3200" dirty="0">
                <a:solidFill>
                  <a:prstClr val="white"/>
                </a:solidFill>
                <a:latin typeface="Times New Roman"/>
                <a:ea typeface="Times New Roman"/>
              </a:rPr>
              <a:t>Всього187 курсів ПАЦ та ТУ</a:t>
            </a:r>
          </a:p>
          <a:p>
            <a:pPr algn="ctr"/>
            <a:r>
              <a:rPr lang="uk-UA" sz="3200" dirty="0">
                <a:solidFill>
                  <a:prstClr val="white"/>
                </a:solidFill>
                <a:latin typeface="Times New Roman"/>
                <a:ea typeface="Times New Roman"/>
              </a:rPr>
              <a:t> </a:t>
            </a:r>
            <a:endParaRPr lang="ru-RU" dirty="0"/>
          </a:p>
        </p:txBody>
      </p:sp>
      <p:sp>
        <p:nvSpPr>
          <p:cNvPr id="2" name="Скругленный прямоугольник 1"/>
          <p:cNvSpPr/>
          <p:nvPr/>
        </p:nvSpPr>
        <p:spPr>
          <a:xfrm>
            <a:off x="1331640" y="2276872"/>
            <a:ext cx="6048672" cy="64807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prstClr val="white"/>
                </a:solidFill>
                <a:latin typeface="Times New Roman"/>
                <a:ea typeface="Times New Roman"/>
              </a:rPr>
              <a:t>Харків - 6</a:t>
            </a:r>
            <a:endParaRPr lang="ru-RU" dirty="0"/>
          </a:p>
        </p:txBody>
      </p:sp>
      <p:sp>
        <p:nvSpPr>
          <p:cNvPr id="6" name="Скругленный прямоугольник 5"/>
          <p:cNvSpPr/>
          <p:nvPr/>
        </p:nvSpPr>
        <p:spPr>
          <a:xfrm>
            <a:off x="1331640" y="3140968"/>
            <a:ext cx="6048672" cy="64807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prstClr val="white"/>
                </a:solidFill>
                <a:latin typeface="Times New Roman"/>
                <a:ea typeface="Times New Roman"/>
              </a:rPr>
              <a:t>Дніпро - 3</a:t>
            </a:r>
            <a:endParaRPr lang="ru-RU" dirty="0"/>
          </a:p>
        </p:txBody>
      </p:sp>
      <p:sp>
        <p:nvSpPr>
          <p:cNvPr id="9" name="Скругленный прямоугольник 8"/>
          <p:cNvSpPr/>
          <p:nvPr/>
        </p:nvSpPr>
        <p:spPr>
          <a:xfrm>
            <a:off x="1331640" y="4005064"/>
            <a:ext cx="6048672" cy="64807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prstClr val="white"/>
                </a:solidFill>
                <a:latin typeface="Times New Roman"/>
                <a:ea typeface="Times New Roman"/>
              </a:rPr>
              <a:t>Запоріжжя -1</a:t>
            </a:r>
            <a:endParaRPr lang="ru-RU" dirty="0"/>
          </a:p>
        </p:txBody>
      </p:sp>
      <p:sp>
        <p:nvSpPr>
          <p:cNvPr id="10" name="Скругленный прямоугольник 9"/>
          <p:cNvSpPr/>
          <p:nvPr/>
        </p:nvSpPr>
        <p:spPr>
          <a:xfrm>
            <a:off x="1331640" y="4941168"/>
            <a:ext cx="6048672" cy="64807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uk-UA" sz="3200" dirty="0">
                <a:solidFill>
                  <a:prstClr val="white"/>
                </a:solidFill>
                <a:latin typeface="Times New Roman"/>
                <a:ea typeface="Times New Roman"/>
              </a:rPr>
              <a:t>Київ – 9</a:t>
            </a:r>
          </a:p>
        </p:txBody>
      </p:sp>
      <p:sp>
        <p:nvSpPr>
          <p:cNvPr id="11" name="Овал 10"/>
          <p:cNvSpPr/>
          <p:nvPr/>
        </p:nvSpPr>
        <p:spPr>
          <a:xfrm>
            <a:off x="899592" y="5661248"/>
            <a:ext cx="6912768" cy="10801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000" b="1" dirty="0">
                <a:solidFill>
                  <a:srgbClr val="FFFF00"/>
                </a:solidFill>
                <a:latin typeface="Times New Roman"/>
                <a:ea typeface="Times New Roman"/>
              </a:rPr>
              <a:t>ДНМУ МОЗ України </a:t>
            </a:r>
          </a:p>
          <a:p>
            <a:pPr algn="ctr"/>
            <a:r>
              <a:rPr lang="uk-UA" sz="3000" b="1" dirty="0">
                <a:solidFill>
                  <a:srgbClr val="FFFF00"/>
                </a:solidFill>
                <a:latin typeface="Times New Roman"/>
                <a:ea typeface="Times New Roman"/>
              </a:rPr>
              <a:t> 168 (90%)</a:t>
            </a:r>
            <a:endParaRPr lang="ru-RU" sz="3000" dirty="0"/>
          </a:p>
        </p:txBody>
      </p:sp>
    </p:spTree>
    <p:extLst>
      <p:ext uri="{BB962C8B-B14F-4D97-AF65-F5344CB8AC3E}">
        <p14:creationId xmlns:p14="http://schemas.microsoft.com/office/powerpoint/2010/main" val="101406458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2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2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0000"/>
                            </p:stCondLst>
                            <p:childTnLst>
                              <p:par>
                                <p:cTn id="20" presetID="2" presetClass="entr" presetSubtype="4" fill="hold" grpId="0" nodeType="afterEffect">
                                  <p:stCondLst>
                                    <p:cond delay="20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ppt_x"/>
                                          </p:val>
                                        </p:tav>
                                        <p:tav tm="100000">
                                          <p:val>
                                            <p:strVal val="#ppt_x"/>
                                          </p:val>
                                        </p:tav>
                                      </p:tavLst>
                                    </p:anim>
                                    <p:anim calcmode="lin" valueType="num">
                                      <p:cBhvr additive="base">
                                        <p:cTn id="23" dur="20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2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ppt_x"/>
                                          </p:val>
                                        </p:tav>
                                        <p:tav tm="100000">
                                          <p:val>
                                            <p:strVal val="#ppt_x"/>
                                          </p:val>
                                        </p:tav>
                                      </p:tavLst>
                                    </p:anim>
                                    <p:anim calcmode="lin" valueType="num">
                                      <p:cBhvr additive="base">
                                        <p:cTn id="28" dur="20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18000"/>
                            </p:stCondLst>
                            <p:childTnLst>
                              <p:par>
                                <p:cTn id="30" presetID="2" presetClass="entr" presetSubtype="4" fill="hold" grpId="0" nodeType="afterEffect">
                                  <p:stCondLst>
                                    <p:cond delay="2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000" fill="hold"/>
                                        <p:tgtEl>
                                          <p:spTgt spid="11"/>
                                        </p:tgtEl>
                                        <p:attrNameLst>
                                          <p:attrName>ppt_x</p:attrName>
                                        </p:attrNameLst>
                                      </p:cBhvr>
                                      <p:tavLst>
                                        <p:tav tm="0">
                                          <p:val>
                                            <p:strVal val="#ppt_x"/>
                                          </p:val>
                                        </p:tav>
                                        <p:tav tm="100000">
                                          <p:val>
                                            <p:strVal val="#ppt_x"/>
                                          </p:val>
                                        </p:tav>
                                      </p:tavLst>
                                    </p:anim>
                                    <p:anim calcmode="lin" valueType="num">
                                      <p:cBhvr additive="base">
                                        <p:cTn id="33"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6"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78098"/>
          </a:xfrm>
        </p:spPr>
        <p:txBody>
          <a:bodyPr/>
          <a:lstStyle/>
          <a:p>
            <a:r>
              <a:rPr lang="uk-UA" sz="2800" b="1" dirty="0">
                <a:solidFill>
                  <a:srgbClr val="FFFF00"/>
                </a:solidFill>
                <a:latin typeface="Times New Roman" pitchFamily="18" charset="0"/>
                <a:cs typeface="Times New Roman" pitchFamily="18" charset="0"/>
              </a:rPr>
              <a:t>Підготовка лікарів </a:t>
            </a:r>
            <a:r>
              <a:rPr lang="uk-UA" sz="2800" b="1" dirty="0" err="1">
                <a:solidFill>
                  <a:srgbClr val="FFFF00"/>
                </a:solidFill>
                <a:latin typeface="Times New Roman" pitchFamily="18" charset="0"/>
                <a:cs typeface="Times New Roman" pitchFamily="18" charset="0"/>
              </a:rPr>
              <a:t>перинатальних</a:t>
            </a:r>
            <a:r>
              <a:rPr lang="uk-UA" sz="2800" b="1" dirty="0">
                <a:solidFill>
                  <a:srgbClr val="FFFF00"/>
                </a:solidFill>
                <a:latin typeface="Times New Roman" pitchFamily="18" charset="0"/>
                <a:cs typeface="Times New Roman" pitchFamily="18" charset="0"/>
              </a:rPr>
              <a:t> центрів, що працюють </a:t>
            </a:r>
            <a:r>
              <a:rPr lang="ru-RU" sz="2800" b="1" dirty="0">
                <a:solidFill>
                  <a:srgbClr val="FFFF00"/>
                </a:solidFill>
                <a:latin typeface="Times New Roman" pitchFamily="18" charset="0"/>
                <a:cs typeface="Times New Roman" pitchFamily="18" charset="0"/>
              </a:rPr>
              <a:t>в </a:t>
            </a:r>
            <a:r>
              <a:rPr lang="ru-RU" sz="2800" b="1" dirty="0" err="1">
                <a:solidFill>
                  <a:srgbClr val="FFFF00"/>
                </a:solidFill>
                <a:latin typeface="Times New Roman" pitchFamily="18" charset="0"/>
                <a:cs typeface="Times New Roman" pitchFamily="18" charset="0"/>
              </a:rPr>
              <a:t>пологових</a:t>
            </a:r>
            <a:r>
              <a:rPr lang="ru-RU" sz="2800" b="1" dirty="0">
                <a:solidFill>
                  <a:srgbClr val="FFFF00"/>
                </a:solidFill>
                <a:latin typeface="Times New Roman" pitchFamily="18" charset="0"/>
                <a:cs typeface="Times New Roman" pitchFamily="18" charset="0"/>
              </a:rPr>
              <a:t> </a:t>
            </a:r>
            <a:r>
              <a:rPr lang="ru-RU" sz="2800" b="1" dirty="0" err="1">
                <a:solidFill>
                  <a:srgbClr val="FFFF00"/>
                </a:solidFill>
                <a:latin typeface="Times New Roman" pitchFamily="18" charset="0"/>
                <a:cs typeface="Times New Roman" pitchFamily="18" charset="0"/>
              </a:rPr>
              <a:t>відділеннях</a:t>
            </a:r>
            <a:r>
              <a:rPr lang="ru-RU" sz="2800" b="1" dirty="0">
                <a:solidFill>
                  <a:srgbClr val="FFFF00"/>
                </a:solidFill>
                <a:latin typeface="Times New Roman" pitchFamily="18" charset="0"/>
                <a:cs typeface="Times New Roman" pitchFamily="18" charset="0"/>
              </a:rPr>
              <a:t> та </a:t>
            </a:r>
            <a:r>
              <a:rPr lang="ru-RU" sz="2800" b="1" dirty="0" err="1">
                <a:solidFill>
                  <a:srgbClr val="FFFF00"/>
                </a:solidFill>
                <a:latin typeface="Times New Roman" pitchFamily="18" charset="0"/>
                <a:cs typeface="Times New Roman" pitchFamily="18" charset="0"/>
              </a:rPr>
              <a:t>несуть</a:t>
            </a:r>
            <a:r>
              <a:rPr lang="ru-RU" sz="2800" b="1" dirty="0">
                <a:solidFill>
                  <a:srgbClr val="FFFF00"/>
                </a:solidFill>
                <a:latin typeface="Times New Roman" pitchFamily="18" charset="0"/>
                <a:cs typeface="Times New Roman" pitchFamily="18" charset="0"/>
              </a:rPr>
              <a:t> </a:t>
            </a:r>
            <a:r>
              <a:rPr lang="ru-RU" sz="2800" b="1" dirty="0" err="1">
                <a:solidFill>
                  <a:srgbClr val="FFFF00"/>
                </a:solidFill>
                <a:latin typeface="Times New Roman" pitchFamily="18" charset="0"/>
                <a:cs typeface="Times New Roman" pitchFamily="18" charset="0"/>
              </a:rPr>
              <a:t>чергування</a:t>
            </a:r>
            <a:endParaRPr lang="ru-RU" sz="2800" b="1" dirty="0">
              <a:solidFill>
                <a:srgbClr val="FFFF00"/>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703869507"/>
              </p:ext>
            </p:extLst>
          </p:nvPr>
        </p:nvGraphicFramePr>
        <p:xfrm>
          <a:off x="-1568" y="1628800"/>
          <a:ext cx="9038064" cy="4001628"/>
        </p:xfrm>
        <a:graphic>
          <a:graphicData uri="http://schemas.openxmlformats.org/drawingml/2006/table">
            <a:tbl>
              <a:tblPr firstRow="1" firstCol="1" bandRow="1">
                <a:tableStyleId>{5C22544A-7EE6-4342-B048-85BDC9FD1C3A}</a:tableStyleId>
              </a:tblPr>
              <a:tblGrid>
                <a:gridCol w="183726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512168">
                  <a:extLst>
                    <a:ext uri="{9D8B030D-6E8A-4147-A177-3AD203B41FA5}">
                      <a16:colId xmlns:a16="http://schemas.microsoft.com/office/drawing/2014/main" val="20005"/>
                    </a:ext>
                  </a:extLst>
                </a:gridCol>
              </a:tblGrid>
              <a:tr h="1080123">
                <a:tc>
                  <a:txBody>
                    <a:bodyPr/>
                    <a:lstStyle/>
                    <a:p>
                      <a:pPr algn="ctr">
                        <a:lnSpc>
                          <a:spcPct val="115000"/>
                        </a:lnSpc>
                        <a:spcAft>
                          <a:spcPts val="0"/>
                        </a:spcAft>
                      </a:pPr>
                      <a:endParaRPr lang="ru-RU" sz="22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ru-RU" sz="2200" b="1" dirty="0">
                          <a:solidFill>
                            <a:schemeClr val="bg1"/>
                          </a:solidFill>
                          <a:effectLst/>
                          <a:latin typeface="Times New Roman" pitchFamily="18" charset="0"/>
                          <a:cs typeface="Times New Roman" pitchFamily="18" charset="0"/>
                        </a:rPr>
                        <a:t>К</a:t>
                      </a:r>
                      <a:r>
                        <a:rPr lang="uk-UA" sz="2200" b="1" dirty="0">
                          <a:solidFill>
                            <a:schemeClr val="bg1"/>
                          </a:solidFill>
                          <a:effectLst/>
                          <a:latin typeface="Times New Roman" pitchFamily="18" charset="0"/>
                          <a:cs typeface="Times New Roman" pitchFamily="18" charset="0"/>
                        </a:rPr>
                        <a:t>і</a:t>
                      </a:r>
                      <a:r>
                        <a:rPr lang="ru-RU" sz="2200" b="1" dirty="0" err="1">
                          <a:solidFill>
                            <a:schemeClr val="bg1"/>
                          </a:solidFill>
                          <a:effectLst/>
                          <a:latin typeface="Times New Roman" pitchFamily="18" charset="0"/>
                          <a:cs typeface="Times New Roman" pitchFamily="18" charset="0"/>
                        </a:rPr>
                        <a:t>льк</a:t>
                      </a:r>
                      <a:r>
                        <a:rPr lang="uk-UA" sz="2200" b="1" dirty="0">
                          <a:solidFill>
                            <a:schemeClr val="bg1"/>
                          </a:solidFill>
                          <a:effectLst/>
                          <a:latin typeface="Times New Roman" pitchFamily="18" charset="0"/>
                          <a:cs typeface="Times New Roman" pitchFamily="18" charset="0"/>
                        </a:rPr>
                        <a:t>і</a:t>
                      </a:r>
                      <a:r>
                        <a:rPr lang="ru-RU" sz="2200" b="1" dirty="0" err="1">
                          <a:solidFill>
                            <a:schemeClr val="bg1"/>
                          </a:solidFill>
                          <a:effectLst/>
                          <a:latin typeface="Times New Roman" pitchFamily="18" charset="0"/>
                          <a:cs typeface="Times New Roman" pitchFamily="18" charset="0"/>
                        </a:rPr>
                        <a:t>сть</a:t>
                      </a:r>
                      <a:r>
                        <a:rPr lang="ru-RU" sz="2200" b="1" dirty="0">
                          <a:solidFill>
                            <a:schemeClr val="bg1"/>
                          </a:solidFill>
                          <a:effectLst/>
                          <a:latin typeface="Times New Roman" pitchFamily="18" charset="0"/>
                          <a:cs typeface="Times New Roman" pitchFamily="18" charset="0"/>
                        </a:rPr>
                        <a:t> л</a:t>
                      </a:r>
                      <a:r>
                        <a:rPr lang="uk-UA" sz="2200" b="1" dirty="0">
                          <a:solidFill>
                            <a:schemeClr val="bg1"/>
                          </a:solidFill>
                          <a:effectLst/>
                          <a:latin typeface="Times New Roman" pitchFamily="18" charset="0"/>
                          <a:cs typeface="Times New Roman" pitchFamily="18" charset="0"/>
                        </a:rPr>
                        <a:t>і</a:t>
                      </a:r>
                      <a:r>
                        <a:rPr lang="ru-RU" sz="2200" b="1" dirty="0">
                          <a:solidFill>
                            <a:schemeClr val="bg1"/>
                          </a:solidFill>
                          <a:effectLst/>
                          <a:latin typeface="Times New Roman" pitchFamily="18" charset="0"/>
                          <a:cs typeface="Times New Roman" pitchFamily="18" charset="0"/>
                        </a:rPr>
                        <a:t>кар</a:t>
                      </a:r>
                      <a:r>
                        <a:rPr lang="uk-UA" sz="2200" b="1" dirty="0">
                          <a:solidFill>
                            <a:schemeClr val="bg1"/>
                          </a:solidFill>
                          <a:effectLst/>
                          <a:latin typeface="Times New Roman" pitchFamily="18" charset="0"/>
                          <a:cs typeface="Times New Roman" pitchFamily="18" charset="0"/>
                        </a:rPr>
                        <a:t>і</a:t>
                      </a:r>
                      <a:r>
                        <a:rPr lang="ru-RU" sz="2200" b="1" dirty="0">
                          <a:solidFill>
                            <a:schemeClr val="bg1"/>
                          </a:solidFill>
                          <a:effectLst/>
                          <a:latin typeface="Times New Roman" pitchFamily="18" charset="0"/>
                          <a:cs typeface="Times New Roman" pitchFamily="18" charset="0"/>
                        </a:rPr>
                        <a:t>в</a:t>
                      </a:r>
                      <a:endParaRPr lang="ru-RU" sz="22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uk-UA" sz="2200" b="1" dirty="0">
                          <a:solidFill>
                            <a:schemeClr val="bg1"/>
                          </a:solidFill>
                          <a:effectLst/>
                          <a:latin typeface="Times New Roman" pitchFamily="18" charset="0"/>
                          <a:cs typeface="Times New Roman" pitchFamily="18" charset="0"/>
                        </a:rPr>
                        <a:t>ПАЦ</a:t>
                      </a:r>
                      <a:endParaRPr lang="ru-RU" sz="22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uk-UA" sz="2200" b="1" dirty="0">
                          <a:solidFill>
                            <a:schemeClr val="bg1"/>
                          </a:solidFill>
                          <a:effectLst/>
                          <a:latin typeface="Times New Roman" pitchFamily="18" charset="0"/>
                          <a:cs typeface="Times New Roman" pitchFamily="18" charset="0"/>
                        </a:rPr>
                        <a:t>ПАЦ+ТУ з акушерства </a:t>
                      </a:r>
                      <a:endParaRPr lang="ru-RU" sz="22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uk-UA" sz="2200" b="1" dirty="0">
                          <a:solidFill>
                            <a:schemeClr val="bg1"/>
                          </a:solidFill>
                          <a:effectLst/>
                          <a:latin typeface="Times New Roman" pitchFamily="18" charset="0"/>
                          <a:cs typeface="Times New Roman" pitchFamily="18" charset="0"/>
                        </a:rPr>
                        <a:t>ПАЦ+</a:t>
                      </a:r>
                    </a:p>
                    <a:p>
                      <a:pPr algn="ctr">
                        <a:lnSpc>
                          <a:spcPct val="115000"/>
                        </a:lnSpc>
                        <a:spcAft>
                          <a:spcPts val="0"/>
                        </a:spcAft>
                      </a:pPr>
                      <a:r>
                        <a:rPr lang="uk-UA" sz="2200" b="1" dirty="0">
                          <a:solidFill>
                            <a:schemeClr val="bg1"/>
                          </a:solidFill>
                          <a:effectLst/>
                          <a:latin typeface="Times New Roman" pitchFamily="18" charset="0"/>
                          <a:cs typeface="Times New Roman" pitchFamily="18" charset="0"/>
                        </a:rPr>
                        <a:t>ТУ з гінекології</a:t>
                      </a:r>
                      <a:endParaRPr lang="ru-RU" sz="22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uk-UA" sz="2200" b="1" dirty="0">
                          <a:solidFill>
                            <a:schemeClr val="bg1"/>
                          </a:solidFill>
                          <a:effectLst/>
                          <a:latin typeface="Times New Roman" pitchFamily="18" charset="0"/>
                          <a:ea typeface="Calibri"/>
                          <a:cs typeface="Times New Roman" pitchFamily="18" charset="0"/>
                        </a:rPr>
                        <a:t>Не проходили навчання</a:t>
                      </a:r>
                      <a:endParaRPr lang="ru-RU" sz="22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0000"/>
                  </a:ext>
                </a:extLst>
              </a:tr>
              <a:tr h="1003524">
                <a:tc>
                  <a:txBody>
                    <a:bodyPr/>
                    <a:lstStyle/>
                    <a:p>
                      <a:pPr algn="ctr">
                        <a:lnSpc>
                          <a:spcPct val="115000"/>
                        </a:lnSpc>
                        <a:spcAft>
                          <a:spcPts val="0"/>
                        </a:spcAft>
                      </a:pPr>
                      <a:r>
                        <a:rPr lang="uk-UA" sz="2200" b="1" dirty="0">
                          <a:solidFill>
                            <a:schemeClr val="bg1"/>
                          </a:solidFill>
                          <a:effectLst/>
                          <a:latin typeface="Times New Roman" pitchFamily="18" charset="0"/>
                          <a:cs typeface="Times New Roman" pitchFamily="18" charset="0"/>
                        </a:rPr>
                        <a:t>ПЦ Маріуполь</a:t>
                      </a:r>
                      <a:endParaRPr lang="ru-RU" sz="22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uk-UA" sz="2200" b="1" dirty="0">
                          <a:effectLst/>
                          <a:latin typeface="Times New Roman" pitchFamily="18" charset="0"/>
                          <a:cs typeface="Times New Roman" pitchFamily="18" charset="0"/>
                        </a:rPr>
                        <a:t>13</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200" b="1" dirty="0">
                          <a:effectLst/>
                          <a:latin typeface="Times New Roman" pitchFamily="18" charset="0"/>
                          <a:cs typeface="Times New Roman" pitchFamily="18" charset="0"/>
                        </a:rPr>
                        <a:t>5</a:t>
                      </a:r>
                    </a:p>
                    <a:p>
                      <a:pPr algn="ctr">
                        <a:lnSpc>
                          <a:spcPct val="115000"/>
                        </a:lnSpc>
                        <a:spcAft>
                          <a:spcPts val="0"/>
                        </a:spcAft>
                      </a:pPr>
                      <a:r>
                        <a:rPr lang="uk-UA" sz="2200" b="1" dirty="0">
                          <a:effectLst/>
                          <a:latin typeface="Times New Roman" pitchFamily="18" charset="0"/>
                          <a:ea typeface="Calibri"/>
                          <a:cs typeface="Times New Roman" pitchFamily="18" charset="0"/>
                        </a:rPr>
                        <a:t>(38%)</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200" b="1" dirty="0">
                          <a:effectLst/>
                          <a:latin typeface="Times New Roman" pitchFamily="18" charset="0"/>
                          <a:cs typeface="Times New Roman" pitchFamily="18" charset="0"/>
                        </a:rPr>
                        <a:t>4</a:t>
                      </a:r>
                    </a:p>
                    <a:p>
                      <a:pPr algn="ctr">
                        <a:lnSpc>
                          <a:spcPct val="115000"/>
                        </a:lnSpc>
                        <a:spcAft>
                          <a:spcPts val="0"/>
                        </a:spcAft>
                      </a:pPr>
                      <a:r>
                        <a:rPr lang="uk-UA" sz="2200" b="1" dirty="0">
                          <a:effectLst/>
                          <a:latin typeface="Times New Roman" pitchFamily="18" charset="0"/>
                          <a:ea typeface="Calibri"/>
                          <a:cs typeface="Times New Roman" pitchFamily="18" charset="0"/>
                        </a:rPr>
                        <a:t>(31%)</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200" b="1" dirty="0">
                          <a:effectLst/>
                          <a:latin typeface="Times New Roman" pitchFamily="18" charset="0"/>
                          <a:cs typeface="Times New Roman" pitchFamily="18" charset="0"/>
                        </a:rPr>
                        <a:t>3</a:t>
                      </a:r>
                    </a:p>
                    <a:p>
                      <a:pPr algn="ctr">
                        <a:lnSpc>
                          <a:spcPct val="115000"/>
                        </a:lnSpc>
                        <a:spcAft>
                          <a:spcPts val="0"/>
                        </a:spcAft>
                      </a:pPr>
                      <a:r>
                        <a:rPr lang="uk-UA" sz="2200" b="1" dirty="0">
                          <a:effectLst/>
                          <a:latin typeface="Times New Roman" pitchFamily="18" charset="0"/>
                          <a:ea typeface="Calibri"/>
                          <a:cs typeface="Times New Roman" pitchFamily="18" charset="0"/>
                        </a:rPr>
                        <a:t>(23%)</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200" b="1" dirty="0">
                          <a:effectLst/>
                          <a:latin typeface="Times New Roman" pitchFamily="18" charset="0"/>
                          <a:ea typeface="Calibri"/>
                          <a:cs typeface="Times New Roman" pitchFamily="18" charset="0"/>
                        </a:rPr>
                        <a:t>1</a:t>
                      </a:r>
                    </a:p>
                    <a:p>
                      <a:pPr algn="ctr">
                        <a:lnSpc>
                          <a:spcPct val="115000"/>
                        </a:lnSpc>
                        <a:spcAft>
                          <a:spcPts val="0"/>
                        </a:spcAft>
                      </a:pPr>
                      <a:r>
                        <a:rPr lang="uk-UA" sz="2200" b="1" dirty="0">
                          <a:effectLst/>
                          <a:latin typeface="Times New Roman" pitchFamily="18" charset="0"/>
                          <a:ea typeface="Calibri"/>
                          <a:cs typeface="Times New Roman" pitchFamily="18" charset="0"/>
                        </a:rPr>
                        <a:t>(8%)</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extLst>
                  <a:ext uri="{0D108BD9-81ED-4DB2-BD59-A6C34878D82A}">
                    <a16:rowId xmlns:a16="http://schemas.microsoft.com/office/drawing/2014/main" val="10001"/>
                  </a:ext>
                </a:extLst>
              </a:tr>
              <a:tr h="936104">
                <a:tc>
                  <a:txBody>
                    <a:bodyPr/>
                    <a:lstStyle/>
                    <a:p>
                      <a:pPr algn="ctr">
                        <a:lnSpc>
                          <a:spcPct val="115000"/>
                        </a:lnSpc>
                        <a:spcAft>
                          <a:spcPts val="0"/>
                        </a:spcAft>
                      </a:pPr>
                      <a:r>
                        <a:rPr lang="uk-UA" sz="2200" b="1" dirty="0">
                          <a:solidFill>
                            <a:schemeClr val="bg1"/>
                          </a:solidFill>
                          <a:effectLst/>
                          <a:latin typeface="Times New Roman" pitchFamily="18" charset="0"/>
                          <a:cs typeface="Times New Roman" pitchFamily="18" charset="0"/>
                        </a:rPr>
                        <a:t>ПЦ </a:t>
                      </a:r>
                      <a:r>
                        <a:rPr lang="uk-UA" sz="2200" b="1" dirty="0" err="1">
                          <a:solidFill>
                            <a:schemeClr val="bg1"/>
                          </a:solidFill>
                          <a:effectLst/>
                          <a:latin typeface="Times New Roman" pitchFamily="18" charset="0"/>
                          <a:cs typeface="Times New Roman" pitchFamily="18" charset="0"/>
                        </a:rPr>
                        <a:t>Покровськ</a:t>
                      </a:r>
                      <a:endParaRPr lang="ru-RU" sz="22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uk-UA" sz="2200" b="1" dirty="0">
                          <a:effectLst/>
                          <a:latin typeface="Times New Roman" pitchFamily="18" charset="0"/>
                          <a:cs typeface="Times New Roman" pitchFamily="18" charset="0"/>
                        </a:rPr>
                        <a:t>12</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200" b="1" dirty="0">
                          <a:effectLst/>
                          <a:latin typeface="Times New Roman" pitchFamily="18" charset="0"/>
                          <a:cs typeface="Times New Roman" pitchFamily="18" charset="0"/>
                        </a:rPr>
                        <a:t>2</a:t>
                      </a:r>
                    </a:p>
                    <a:p>
                      <a:pPr algn="ctr">
                        <a:lnSpc>
                          <a:spcPct val="115000"/>
                        </a:lnSpc>
                        <a:spcAft>
                          <a:spcPts val="0"/>
                        </a:spcAft>
                      </a:pPr>
                      <a:r>
                        <a:rPr lang="uk-UA" sz="2200" b="1" dirty="0">
                          <a:effectLst/>
                          <a:latin typeface="Times New Roman" pitchFamily="18" charset="0"/>
                          <a:ea typeface="Calibri"/>
                          <a:cs typeface="Times New Roman" pitchFamily="18" charset="0"/>
                        </a:rPr>
                        <a:t>(16%)</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200" b="1" dirty="0">
                          <a:effectLst/>
                          <a:latin typeface="Times New Roman" pitchFamily="18" charset="0"/>
                          <a:cs typeface="Times New Roman" pitchFamily="18" charset="0"/>
                        </a:rPr>
                        <a:t>1</a:t>
                      </a:r>
                    </a:p>
                    <a:p>
                      <a:pPr algn="ctr">
                        <a:lnSpc>
                          <a:spcPct val="115000"/>
                        </a:lnSpc>
                        <a:spcAft>
                          <a:spcPts val="0"/>
                        </a:spcAft>
                      </a:pPr>
                      <a:r>
                        <a:rPr lang="uk-UA" sz="2200" b="1" dirty="0">
                          <a:effectLst/>
                          <a:latin typeface="Times New Roman" pitchFamily="18" charset="0"/>
                          <a:ea typeface="Calibri"/>
                          <a:cs typeface="Times New Roman" pitchFamily="18" charset="0"/>
                        </a:rPr>
                        <a:t>(8%)</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200" b="1" dirty="0">
                          <a:effectLst/>
                          <a:latin typeface="Times New Roman" pitchFamily="18" charset="0"/>
                          <a:cs typeface="Times New Roman" pitchFamily="18" charset="0"/>
                        </a:rPr>
                        <a:t>5</a:t>
                      </a:r>
                    </a:p>
                    <a:p>
                      <a:pPr algn="ctr">
                        <a:lnSpc>
                          <a:spcPct val="115000"/>
                        </a:lnSpc>
                        <a:spcAft>
                          <a:spcPts val="0"/>
                        </a:spcAft>
                      </a:pPr>
                      <a:r>
                        <a:rPr lang="uk-UA" sz="2200" b="1" dirty="0">
                          <a:effectLst/>
                          <a:latin typeface="Times New Roman" pitchFamily="18" charset="0"/>
                          <a:ea typeface="Calibri"/>
                          <a:cs typeface="Times New Roman" pitchFamily="18" charset="0"/>
                        </a:rPr>
                        <a:t>(42%)</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200" b="1" dirty="0">
                          <a:effectLst/>
                          <a:latin typeface="Times New Roman" pitchFamily="18" charset="0"/>
                          <a:ea typeface="Calibri"/>
                          <a:cs typeface="Times New Roman" pitchFamily="18" charset="0"/>
                        </a:rPr>
                        <a:t>4</a:t>
                      </a:r>
                    </a:p>
                    <a:p>
                      <a:pPr algn="ctr">
                        <a:lnSpc>
                          <a:spcPct val="115000"/>
                        </a:lnSpc>
                        <a:spcAft>
                          <a:spcPts val="0"/>
                        </a:spcAft>
                      </a:pPr>
                      <a:r>
                        <a:rPr lang="uk-UA" sz="2200" b="1" dirty="0">
                          <a:effectLst/>
                          <a:latin typeface="Times New Roman" pitchFamily="18" charset="0"/>
                          <a:ea typeface="Calibri"/>
                          <a:cs typeface="Times New Roman" pitchFamily="18" charset="0"/>
                        </a:rPr>
                        <a:t>(34%)</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extLst>
                  <a:ext uri="{0D108BD9-81ED-4DB2-BD59-A6C34878D82A}">
                    <a16:rowId xmlns:a16="http://schemas.microsoft.com/office/drawing/2014/main" val="10002"/>
                  </a:ext>
                </a:extLst>
              </a:tr>
              <a:tr h="936145">
                <a:tc>
                  <a:txBody>
                    <a:bodyPr/>
                    <a:lstStyle/>
                    <a:p>
                      <a:pPr algn="ctr">
                        <a:lnSpc>
                          <a:spcPct val="115000"/>
                        </a:lnSpc>
                        <a:spcAft>
                          <a:spcPts val="0"/>
                        </a:spcAft>
                      </a:pPr>
                      <a:r>
                        <a:rPr lang="uk-UA" sz="2200" b="1">
                          <a:solidFill>
                            <a:schemeClr val="bg1"/>
                          </a:solidFill>
                          <a:effectLst/>
                          <a:latin typeface="Times New Roman" pitchFamily="18" charset="0"/>
                          <a:cs typeface="Times New Roman" pitchFamily="18" charset="0"/>
                        </a:rPr>
                        <a:t>ПЦ Краматорськ</a:t>
                      </a:r>
                      <a:endParaRPr lang="ru-RU" sz="22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uk-UA" sz="2200" b="1" dirty="0">
                          <a:effectLst/>
                          <a:latin typeface="Times New Roman" pitchFamily="18" charset="0"/>
                          <a:cs typeface="Times New Roman" pitchFamily="18" charset="0"/>
                        </a:rPr>
                        <a:t>21</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200" b="1">
                          <a:effectLst/>
                          <a:latin typeface="Times New Roman" pitchFamily="18" charset="0"/>
                          <a:cs typeface="Times New Roman" pitchFamily="18" charset="0"/>
                        </a:rPr>
                        <a:t>21</a:t>
                      </a:r>
                    </a:p>
                    <a:p>
                      <a:pPr algn="ctr">
                        <a:lnSpc>
                          <a:spcPct val="115000"/>
                        </a:lnSpc>
                        <a:spcAft>
                          <a:spcPts val="0"/>
                        </a:spcAft>
                      </a:pPr>
                      <a:r>
                        <a:rPr lang="uk-UA" sz="2200" b="1">
                          <a:effectLst/>
                          <a:latin typeface="Times New Roman" pitchFamily="18" charset="0"/>
                          <a:ea typeface="Calibri"/>
                          <a:cs typeface="Times New Roman" pitchFamily="18" charset="0"/>
                        </a:rPr>
                        <a:t>(100%)</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200" b="1" dirty="0">
                          <a:effectLst/>
                          <a:latin typeface="Times New Roman" pitchFamily="18" charset="0"/>
                          <a:cs typeface="Times New Roman" pitchFamily="18" charset="0"/>
                        </a:rPr>
                        <a:t>0</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200" b="1" dirty="0">
                          <a:effectLst/>
                          <a:latin typeface="Times New Roman" pitchFamily="18" charset="0"/>
                          <a:cs typeface="Times New Roman" pitchFamily="18" charset="0"/>
                        </a:rPr>
                        <a:t>0</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tc>
                  <a:txBody>
                    <a:bodyPr/>
                    <a:lstStyle/>
                    <a:p>
                      <a:pPr algn="ctr">
                        <a:lnSpc>
                          <a:spcPct val="115000"/>
                        </a:lnSpc>
                        <a:spcAft>
                          <a:spcPts val="0"/>
                        </a:spcAft>
                      </a:pPr>
                      <a:r>
                        <a:rPr lang="uk-UA" sz="2200" b="1" dirty="0">
                          <a:effectLst/>
                          <a:latin typeface="Times New Roman" pitchFamily="18" charset="0"/>
                          <a:ea typeface="Calibri"/>
                          <a:cs typeface="Times New Roman" pitchFamily="18" charset="0"/>
                        </a:rPr>
                        <a:t>0</a:t>
                      </a:r>
                      <a:endParaRPr lang="ru-RU" sz="2200" b="1" dirty="0">
                        <a:effectLst/>
                        <a:latin typeface="Times New Roman" pitchFamily="18" charset="0"/>
                        <a:ea typeface="Calibri"/>
                        <a:cs typeface="Times New Roman" pitchFamily="18" charset="0"/>
                      </a:endParaRPr>
                    </a:p>
                  </a:txBody>
                  <a:tcPr marL="68580" marR="68580" marT="0" marB="0">
                    <a:solidFill>
                      <a:schemeClr val="tx2">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3147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10005</TotalTime>
  <Words>1044</Words>
  <Application>Microsoft Office PowerPoint</Application>
  <PresentationFormat>Экран (4:3)</PresentationFormat>
  <Paragraphs>287</Paragraphs>
  <Slides>17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17</vt:i4>
      </vt:variant>
    </vt:vector>
  </HeadingPairs>
  <TitlesOfParts>
    <vt:vector size="26" baseType="lpstr">
      <vt:lpstr>Arial</vt:lpstr>
      <vt:lpstr>Arial Black</vt:lpstr>
      <vt:lpstr>Calibri</vt:lpstr>
      <vt:lpstr>Monotype Corsiva</vt:lpstr>
      <vt:lpstr>Segoe Script</vt:lpstr>
      <vt:lpstr>Tahoma</vt:lpstr>
      <vt:lpstr>Times New Roman</vt:lpstr>
      <vt:lpstr>Wingdings</vt:lpstr>
      <vt:lpstr>3_Тема Office</vt:lpstr>
      <vt:lpstr>          ДЕПАРТАМЕНТ  ОХОРОНИ  ЗДОРОВ’Я  ДОНЕЦЬКОЇ  ОБЛАСНОЇ  ДЕРЖАВНОЇ  АДМІНІСТРАЦІЇ     Професійна підготовка  лікарів, як основна складова якісної медичної допомоги          </vt:lpstr>
      <vt:lpstr>   Рівень спеціального показника малюкової смертності на 1000 народжених живими  з вагою 500 г і більше </vt:lpstr>
      <vt:lpstr>Презентация PowerPoint</vt:lpstr>
      <vt:lpstr>За даними Всесвітньої організації охорони здоров’я:</vt:lpstr>
      <vt:lpstr>Види післядипломного навчання</vt:lpstr>
      <vt:lpstr>.   Забезпеченість лікарями акушерами - гінекологами</vt:lpstr>
      <vt:lpstr>Підвищення кваліфікації лікарямиз 2015 по  2019 рок, що працюють в пологових відділеннях та несуть чергування</vt:lpstr>
      <vt:lpstr>Проходження курсів в закладах вищої освіти з 2015 по 2019 роки</vt:lpstr>
      <vt:lpstr>Підготовка лікарів перинатальних центрів, що працюють в пологових відділеннях та несуть чергування</vt:lpstr>
      <vt:lpstr>Підготовка лікарів перинатальних центрів та МТМО «Здоров’я дитини та жінки»</vt:lpstr>
      <vt:lpstr>Території, де лікарі проходили лише курси ПАЦ</vt:lpstr>
      <vt:lpstr>Презентация PowerPoint</vt:lpstr>
      <vt:lpstr> Атестація лікарів </vt:lpstr>
      <vt:lpstr>  Переваги наказу МОЗ України від 22.09.2019 № 446 «Деякі питання безперервного навчання лікарів»  </vt:lpstr>
      <vt:lpstr>Позиція МОЗ України</vt:lpstr>
      <vt:lpstr>Кількість пологів у 2018 році та прогнозована  кількість у 2019 році</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DNA7 X64</dc:creator>
  <cp:lastModifiedBy>Пользователь Windows</cp:lastModifiedBy>
  <cp:revision>551</cp:revision>
  <cp:lastPrinted>2019-07-31T06:46:29Z</cp:lastPrinted>
  <dcterms:created xsi:type="dcterms:W3CDTF">2014-02-28T06:16:24Z</dcterms:created>
  <dcterms:modified xsi:type="dcterms:W3CDTF">2019-07-31T14:39:13Z</dcterms:modified>
</cp:coreProperties>
</file>